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
- https://cmmc20x.com/about
[/Sources]
Slide 1 of 9
Interpretation boundary: Independent Deep Fathom reform proposal. Not a Government or industry-coalition position.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https://www.war.gov/News/Releases/Release/Article/4542329/forging-the-arsenal-of-freedom-department-of-war-suspends-cmmc-phase-ii-require/
- https://dowcio.war.gov/Portals/0/Documents/Library/ImplementingSuspensionCMMC-PhaseII.pdf
- https://www.acquisition.gov/dfars/252.204-7012-safeguarding-covered-defense-information-and-cyber-incident-reporting.
[/Sources]
Slide 2 of 9
Interpretation boundary: The Department suspended advancement to Phase II and later milestones. Actual solicitations, contract terms, amendments, and modifications still control each supplier’s duties.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https://www.sba.gov/article/2026/07/13/sba-commends-us-department-wars-suspension-cmmc-phase-ii-small-defense-contractors
- https://www.govinfo.gov/content/pkg/FR-2024-10-15/pdf/2024-22905.pdf
- https://cmmc20x.com/rfi
[/Sources]
Slide 3 of 9
Interpretation boundary: The public estimates measure different scopes and should not be subtracted from one another. Reform can reduce repeated proof and verification work; it does not eliminate implementation or security operations.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https://cmmc20x.com/blueprint
[/Sources]
Slide 4 of 9
Interpretation boundary: The maintained-record lifecycle is proposed reform. Useful policies, plans, diagrams, and assessment records remain necessary when current requirements call for them.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https://cmmc20x.com/blueprint
- https://cmmc20x.com/research/why-cmmc20x-separates-baseline-evidence-verification
- https://www.ecfr.gov/current/title-32/subtitle-A/chapter-I/subchapter-D/part-170
[/Sources]
Slide 5 of 9
Interpretation boundary: Current evidence, risk-matched review, and explicit decision authority are proposed reform. Current CMMC requirements remain governed by 32 CFR part 170 and applicable contracts.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https://cmmc20x.com/evidence
- https://dowcio.war.gov/Portals/0/Documents/CMMC/AssessmentGuideL2v2.pdf
[/Sources]
Slide 6 of 9
Interpretation boundary: Synthetic evidence example for discussion. Software can preserve sources and draft candidate analysis; qualified people retain findings and authorized decisions.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https://cmmc20x.com/blueprint
- https://cmmc20x.com/research/how-verification-should-scale
- https://cmmc20x.com/analysis
- https://cmmc20x.com/analysis/methodology
- https://www.ecfr.gov/current/title-32/subtitle-A/chapter-I/subchapter-D/part-170
[/Sources]
Slide 7 of 9
Interpretation boundary: Graduated verification is a reform proposal. Current rule, contract, and authorized assessment methods still control.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https://cmmc20x.com/product
- https://cmmc20x.com/evidence
[/Sources]
Slide 8 of 9
Interpretation boundary: Working Deep Fathom software with synthetic demonstration data. The screen does not establish accuracy, burden reduction, Government acceptance, or program effect.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https://cmmc20x.com/rfi
- https://cmmc20x.com/evaluation
- https://cmmc20x.com/downloads/cmmc20x-government-pilot-evaluation-charter-v0.1.pdf
[/Sources]
Slide 9 of 9
Interpretation boundary: Proposed vendor-neutral, no-reliance evaluation. Experimental output has no certification, SPRS, award, affirmation, enforcement, supplier-status, or procurement effect.
Public artifact. No private advisor content, customer data, contractor data, CUI, FCI, assessment record, or tracking URL.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hyperlink" Target="https://cmmc20x.com/" TargetMode="External"/><Relationship Id="rId2" Type="http://schemas.openxmlformats.org/officeDocument/2006/relationships/hyperlink" Target="https://cmmc20x.com/about" TargetMode="External"/><Relationship Id="rId3" Type="http://schemas.openxmlformats.org/officeDocument/2006/relationships/hyperlink" Target="https://www.deepfathom.ai/" TargetMode="External"/><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hyperlink" Target="https://www.war.gov/News/Releases/Release/Article/4542329/forging-the-arsenal-of-freedom-department-of-war-suspends-cmmc-phase-ii-require/" TargetMode="External"/><Relationship Id="rId2" Type="http://schemas.openxmlformats.org/officeDocument/2006/relationships/hyperlink" Target="https://dowcio.war.gov/Portals/0/Documents/Library/ImplementingSuspensionCMMC-PhaseII.pdf" TargetMode="External"/><Relationship Id="rId3" Type="http://schemas.openxmlformats.org/officeDocument/2006/relationships/hyperlink" Target="https://www.acquisition.gov/dfars/252.204-7012-safeguarding-covered-defense-information-and-cyber-incident-reporting." TargetMode="External"/><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hyperlink" Target="https://www.sba.gov/article/2026/07/13/sba-commends-us-department-wars-suspension-cmmc-phase-ii-small-defense-contractors" TargetMode="External"/><Relationship Id="rId2" Type="http://schemas.openxmlformats.org/officeDocument/2006/relationships/hyperlink" Target="https://www.govinfo.gov/content/pkg/FR-2024-10-15/pdf/2024-22905.pdf" TargetMode="External"/><Relationship Id="rId3" Type="http://schemas.openxmlformats.org/officeDocument/2006/relationships/hyperlink" Target="https://cmmc20x.com/rfi" TargetMode="External"/><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cmmc20x.com/blueprint" TargetMode="Externa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cmmc20x.com/blueprint" TargetMode="External"/><Relationship Id="rId2" Type="http://schemas.openxmlformats.org/officeDocument/2006/relationships/hyperlink" Target="https://cmmc20x.com/research/why-cmmc20x-separates-baseline-evidence-verification" TargetMode="External"/><Relationship Id="rId3" Type="http://schemas.openxmlformats.org/officeDocument/2006/relationships/hyperlink" Target="https://www.ecfr.gov/current/title-32/subtitle-A/chapter-I/subchapter-D/part-170" TargetMode="External"/><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cmmc20x.com/evidence" TargetMode="External"/><Relationship Id="rId2" Type="http://schemas.openxmlformats.org/officeDocument/2006/relationships/hyperlink" Target="https://dowcio.war.gov/Portals/0/Documents/CMMC/AssessmentGuideL2v2.pdf" TargetMode="External"/><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cmmc20x.com/blueprint" TargetMode="External"/><Relationship Id="rId2" Type="http://schemas.openxmlformats.org/officeDocument/2006/relationships/hyperlink" Target="https://cmmc20x.com/research/how-verification-should-scale" TargetMode="External"/><Relationship Id="rId3" Type="http://schemas.openxmlformats.org/officeDocument/2006/relationships/hyperlink" Target="https://cmmc20x.com/analysis" TargetMode="External"/><Relationship Id="rId4" Type="http://schemas.openxmlformats.org/officeDocument/2006/relationships/hyperlink" Target="https://cmmc20x.com/analysis/methodology" TargetMode="External"/><Relationship Id="rId5" Type="http://schemas.openxmlformats.org/officeDocument/2006/relationships/hyperlink" Target="https://www.ecfr.gov/current/title-32/subtitle-A/chapter-I/subchapter-D/part-170" TargetMode="External"/><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cmmc20x.com/product" TargetMode="External"/><Relationship Id="rId3" Type="http://schemas.openxmlformats.org/officeDocument/2006/relationships/hyperlink" Target="https://cmmc20x.com/evidence" TargetMode="External"/><Relationship Id="rId1" Type="http://schemas.openxmlformats.org/officeDocument/2006/relationships/image" Target="../media/image-8-1.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www.deepfathom.ai/" TargetMode="External"/><Relationship Id="rId2" Type="http://schemas.openxmlformats.org/officeDocument/2006/relationships/hyperlink" Target="https://cmmc20x.com/blueprint" TargetMode="External"/><Relationship Id="rId3" Type="http://schemas.openxmlformats.org/officeDocument/2006/relationships/hyperlink" Target="https://cmmc20x.com/analysis" TargetMode="External"/><Relationship Id="rId4" Type="http://schemas.openxmlformats.org/officeDocument/2006/relationships/hyperlink" Target="https://cmmc20x.com/rfi" TargetMode="External"/><Relationship Id="rId5" Type="http://schemas.openxmlformats.org/officeDocument/2006/relationships/hyperlink" Target="https://cmmc20x.com/research" TargetMode="External"/><Relationship Id="rId6" Type="http://schemas.openxmlformats.org/officeDocument/2006/relationships/hyperlink" Target="https://cmmc20x.com/evaluation" TargetMode="External"/><Relationship Id="rId7" Type="http://schemas.openxmlformats.org/officeDocument/2006/relationships/hyperlink" Target="mailto:cmmc20x@deepfathom.ai" TargetMode="External"/><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7349247" y="3117772"/>
            <a:ext cx="4321662" cy="850283"/>
          </a:xfrm>
          <a:prstGeom prst="rect">
            <a:avLst/>
          </a:prstGeom>
          <a:ln/>
        </p:spPr>
      </p:sp>
      <p:sp>
        <p:nvSpPr>
          <p:cNvPr id="6" name="Shape 4"/>
          <p:cNvSpPr/>
          <p:nvPr/>
        </p:nvSpPr>
        <p:spPr>
          <a:xfrm>
            <a:off x="7349247" y="3117772"/>
            <a:ext cx="4321662" cy="25399"/>
          </a:xfrm>
          <a:prstGeom prst="rect">
            <a:avLst/>
          </a:prstGeom>
          <a:solidFill>
            <a:srgbClr val="2050F2"/>
          </a:solidFill>
          <a:ln/>
        </p:spPr>
      </p:sp>
      <p:sp>
        <p:nvSpPr>
          <p:cNvPr id="7" name="Shape 5"/>
          <p:cNvSpPr/>
          <p:nvPr/>
        </p:nvSpPr>
        <p:spPr>
          <a:xfrm>
            <a:off x="520687" y="6476838"/>
            <a:ext cx="11150321" cy="209545"/>
          </a:xfrm>
          <a:prstGeom prst="rect">
            <a:avLst/>
          </a:prstGeom>
          <a:ln/>
        </p:spPr>
      </p:sp>
      <p:sp>
        <p:nvSpPr>
          <p:cNvPr id="8" name="Shape 6"/>
          <p:cNvSpPr/>
          <p:nvPr/>
        </p:nvSpPr>
        <p:spPr>
          <a:xfrm>
            <a:off x="520687" y="6476838"/>
            <a:ext cx="11150321" cy="6350"/>
          </a:xfrm>
          <a:prstGeom prst="rect">
            <a:avLst/>
          </a:prstGeom>
          <a:solidFill>
            <a:srgbClr val="0C0C12"/>
          </a:solidFill>
          <a:ln/>
        </p:spPr>
      </p:sp>
      <p:sp>
        <p:nvSpPr>
          <p:cNvPr id="9" name="Text 7"/>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10" name="Text 8"/>
          <p:cNvSpPr txBox="1"/>
          <p:nvPr/>
        </p:nvSpPr>
        <p:spPr>
          <a:xfrm>
            <a:off x="8873010" y="380990"/>
            <a:ext cx="2797998"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EXECUTIVE PRESENTATION · AUGUST 2026</a:t>
            </a:r>
            <a:endParaRPr lang="en-US" sz="873" dirty="0"/>
          </a:p>
        </p:txBody>
      </p:sp>
      <p:sp>
        <p:nvSpPr>
          <p:cNvPr id="11" name="Text 9"/>
          <p:cNvSpPr txBox="1"/>
          <p:nvPr/>
        </p:nvSpPr>
        <p:spPr>
          <a:xfrm>
            <a:off x="520687" y="2437148"/>
            <a:ext cx="6218975"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A POSITION FROM DEEP FATHOM</a:t>
            </a:r>
            <a:endParaRPr lang="en-US" sz="1067" dirty="0"/>
          </a:p>
        </p:txBody>
      </p:sp>
      <p:sp>
        <p:nvSpPr>
          <p:cNvPr id="12" name="Text 10"/>
          <p:cNvSpPr txBox="1"/>
          <p:nvPr/>
        </p:nvSpPr>
        <p:spPr>
          <a:xfrm>
            <a:off x="520687" y="2564145"/>
            <a:ext cx="6218975" cy="1429310"/>
          </a:xfrm>
          <a:prstGeom prst="rect">
            <a:avLst/>
          </a:prstGeom>
          <a:noFill/>
          <a:ln/>
        </p:spPr>
        <p:txBody>
          <a:bodyPr wrap="square" lIns="0" tIns="0" rIns="0" bIns="0" rtlCol="0" anchor="t"/>
          <a:lstStyle/>
          <a:p>
            <a:pPr algn="l" indent="0" marL="0">
              <a:lnSpc>
                <a:spcPct val="84000"/>
              </a:lnSpc>
              <a:buNone/>
            </a:pPr>
            <a:r>
              <a:rPr lang="en-US" sz="5360" b="1" spc="-469" kern="0" dirty="0">
                <a:solidFill>
                  <a:srgbClr val="0B0B14"/>
                </a:solidFill>
                <a:latin typeface="Outfit" pitchFamily="34" charset="0"/>
                <a:ea typeface="Outfit" pitchFamily="34" charset="-122"/>
                <a:cs typeface="Outfit" pitchFamily="34" charset="-120"/>
              </a:rPr>
              <a:t>Cybersecurity is</a:t>
            </a:r>
            <a:endParaRPr lang="en-US" sz="5360" dirty="0"/>
          </a:p>
          <a:p>
            <a:pPr algn="l" indent="0" marL="0">
              <a:lnSpc>
                <a:spcPct val="84000"/>
              </a:lnSpc>
              <a:buNone/>
            </a:pPr>
            <a:r>
              <a:rPr lang="en-US" sz="5360" spc="-469" kern="0" dirty="0">
                <a:solidFill>
                  <a:srgbClr val="2050F2"/>
                </a:solidFill>
                <a:latin typeface="Outfit" pitchFamily="34" charset="0"/>
                <a:ea typeface="Outfit" pitchFamily="34" charset="-122"/>
                <a:cs typeface="Outfit" pitchFamily="34" charset="-120"/>
              </a:rPr>
              <a:t>not paperwork.</a:t>
            </a:r>
            <a:endParaRPr lang="en-US" sz="5360" dirty="0"/>
          </a:p>
        </p:txBody>
      </p:sp>
      <p:sp>
        <p:nvSpPr>
          <p:cNvPr id="13" name="Text 11"/>
          <p:cNvSpPr txBox="1"/>
          <p:nvPr/>
        </p:nvSpPr>
        <p:spPr>
          <a:xfrm>
            <a:off x="7349247" y="1447764"/>
            <a:ext cx="3936902" cy="1327117"/>
          </a:xfrm>
          <a:prstGeom prst="rect">
            <a:avLst/>
          </a:prstGeom>
          <a:noFill/>
          <a:ln/>
        </p:spPr>
        <p:txBody>
          <a:bodyPr wrap="square" lIns="0" tIns="0" rIns="0" bIns="0" rtlCol="0" anchor="t"/>
          <a:lstStyle/>
          <a:p>
            <a:pPr algn="l" indent="0" marL="0">
              <a:lnSpc>
                <a:spcPct val="134000"/>
              </a:lnSpc>
              <a:buNone/>
            </a:pPr>
            <a:r>
              <a:rPr lang="en-US" sz="1833" spc="-35" kern="0" dirty="0">
                <a:solidFill>
                  <a:srgbClr val="30303C"/>
                </a:solidFill>
                <a:latin typeface="Outfit" pitchFamily="34" charset="0"/>
                <a:ea typeface="Outfit" pitchFamily="34" charset="-122"/>
                <a:cs typeface="Outfit" pitchFamily="34" charset="-120"/>
              </a:rPr>
              <a:t>The Department paused third-party certification. It did not pause the obligation to protect defense information.</a:t>
            </a:r>
            <a:endParaRPr lang="en-US" sz="1833" dirty="0"/>
          </a:p>
        </p:txBody>
      </p:sp>
      <p:sp>
        <p:nvSpPr>
          <p:cNvPr id="14" name="Text 12"/>
          <p:cNvSpPr txBox="1"/>
          <p:nvPr/>
        </p:nvSpPr>
        <p:spPr>
          <a:xfrm>
            <a:off x="7349247" y="3282868"/>
            <a:ext cx="1066773"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THE POSITION</a:t>
            </a:r>
            <a:endParaRPr lang="en-US" sz="970" dirty="0"/>
          </a:p>
        </p:txBody>
      </p:sp>
      <p:sp>
        <p:nvSpPr>
          <p:cNvPr id="15" name="Text 13"/>
          <p:cNvSpPr txBox="1"/>
          <p:nvPr/>
        </p:nvSpPr>
        <p:spPr>
          <a:xfrm>
            <a:off x="7349247" y="3498763"/>
            <a:ext cx="3809905" cy="469293"/>
          </a:xfrm>
          <a:prstGeom prst="rect">
            <a:avLst/>
          </a:prstGeom>
          <a:noFill/>
          <a:ln/>
        </p:spPr>
        <p:txBody>
          <a:bodyPr wrap="square" lIns="0" tIns="0" rIns="0" bIns="0" rtlCol="0" anchor="t"/>
          <a:lstStyle/>
          <a:p>
            <a:pPr algn="l" indent="0" marL="0">
              <a:lnSpc>
                <a:spcPct val="112000"/>
              </a:lnSpc>
              <a:buNone/>
            </a:pPr>
            <a:r>
              <a:rPr lang="en-US" sz="1551" b="1" dirty="0">
                <a:solidFill>
                  <a:srgbClr val="0B0B14"/>
                </a:solidFill>
                <a:latin typeface="Outfit" pitchFamily="34" charset="0"/>
                <a:ea typeface="Outfit" pitchFamily="34" charset="-122"/>
                <a:cs typeface="Outfit" pitchFamily="34" charset="-120"/>
              </a:rPr>
              <a:t>Keep the Level 2 baseline. Change how it gets verified.</a:t>
            </a:r>
            <a:endParaRPr lang="en-US" sz="1551" dirty="0"/>
          </a:p>
        </p:txBody>
      </p:sp>
      <p:sp>
        <p:nvSpPr>
          <p:cNvPr id="16" name="Text 14"/>
          <p:cNvSpPr txBox="1"/>
          <p:nvPr/>
        </p:nvSpPr>
        <p:spPr>
          <a:xfrm>
            <a:off x="520687"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a:t>
            </a:r>
            <a:endParaRPr lang="en-US" sz="824" dirty="0"/>
          </a:p>
        </p:txBody>
      </p:sp>
      <p:sp>
        <p:nvSpPr>
          <p:cNvPr id="17" name="Text 15"/>
          <p:cNvSpPr txBox="1"/>
          <p:nvPr/>
        </p:nvSpPr>
        <p:spPr>
          <a:xfrm>
            <a:off x="1458479"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18" name="Text 16"/>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01 / 09</a:t>
            </a:r>
            <a:endParaRPr lang="en-US" sz="824" dirty="0"/>
          </a:p>
        </p:txBody>
      </p:sp>
      <p:sp>
        <p:nvSpPr>
          <p:cNvPr id="20" name="Shape 17">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21" name="Shape 18">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22" name="Shape 19">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506401"/>
            <a:ext cx="11150321" cy="1981150"/>
          </a:xfrm>
          <a:prstGeom prst="rect">
            <a:avLst/>
          </a:prstGeom>
          <a:ln/>
        </p:spPr>
      </p:sp>
      <p:sp>
        <p:nvSpPr>
          <p:cNvPr id="6" name="Shape 4"/>
          <p:cNvSpPr/>
          <p:nvPr/>
        </p:nvSpPr>
        <p:spPr>
          <a:xfrm>
            <a:off x="520687" y="2506401"/>
            <a:ext cx="11150321" cy="6350"/>
          </a:xfrm>
          <a:prstGeom prst="rect">
            <a:avLst/>
          </a:prstGeom>
          <a:solidFill>
            <a:srgbClr val="0C0C15"/>
          </a:solidFill>
          <a:ln/>
        </p:spPr>
      </p:sp>
      <p:sp>
        <p:nvSpPr>
          <p:cNvPr id="7" name="Shape 5"/>
          <p:cNvSpPr/>
          <p:nvPr/>
        </p:nvSpPr>
        <p:spPr>
          <a:xfrm>
            <a:off x="520687" y="4481202"/>
            <a:ext cx="11150321" cy="6350"/>
          </a:xfrm>
          <a:prstGeom prst="rect">
            <a:avLst/>
          </a:prstGeom>
          <a:solidFill>
            <a:srgbClr val="0C0C15"/>
          </a:solidFill>
          <a:ln/>
        </p:spPr>
      </p:sp>
      <p:sp>
        <p:nvSpPr>
          <p:cNvPr id="8" name="Shape 6"/>
          <p:cNvSpPr/>
          <p:nvPr/>
        </p:nvSpPr>
        <p:spPr>
          <a:xfrm>
            <a:off x="5538252" y="2512751"/>
            <a:ext cx="6132756" cy="1968451"/>
          </a:xfrm>
          <a:prstGeom prst="rect">
            <a:avLst/>
          </a:prstGeom>
          <a:ln/>
        </p:spPr>
      </p:sp>
      <p:sp>
        <p:nvSpPr>
          <p:cNvPr id="9" name="Shape 7"/>
          <p:cNvSpPr/>
          <p:nvPr/>
        </p:nvSpPr>
        <p:spPr>
          <a:xfrm>
            <a:off x="5538252" y="2512751"/>
            <a:ext cx="6350" cy="1968451"/>
          </a:xfrm>
          <a:prstGeom prst="rect">
            <a:avLst/>
          </a:prstGeom>
          <a:solidFill>
            <a:srgbClr val="0C0C12"/>
          </a:solidFill>
          <a:ln/>
        </p:spPr>
      </p:sp>
      <p:sp>
        <p:nvSpPr>
          <p:cNvPr id="10" name="Shape 8"/>
          <p:cNvSpPr/>
          <p:nvPr/>
        </p:nvSpPr>
        <p:spPr>
          <a:xfrm>
            <a:off x="520687" y="6476838"/>
            <a:ext cx="11150321" cy="209545"/>
          </a:xfrm>
          <a:prstGeom prst="rect">
            <a:avLst/>
          </a:prstGeom>
          <a:ln/>
        </p:spPr>
      </p:sp>
      <p:sp>
        <p:nvSpPr>
          <p:cNvPr id="11" name="Shape 9"/>
          <p:cNvSpPr/>
          <p:nvPr/>
        </p:nvSpPr>
        <p:spPr>
          <a:xfrm>
            <a:off x="520687" y="6476838"/>
            <a:ext cx="11150321" cy="6350"/>
          </a:xfrm>
          <a:prstGeom prst="rect">
            <a:avLst/>
          </a:prstGeom>
          <a:solidFill>
            <a:srgbClr val="0C0C12"/>
          </a:solidFill>
          <a:ln/>
        </p:spPr>
      </p:sp>
      <p:sp>
        <p:nvSpPr>
          <p:cNvPr id="12" name="Text 10"/>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13" name="Text 11"/>
          <p:cNvSpPr txBox="1"/>
          <p:nvPr/>
        </p:nvSpPr>
        <p:spPr>
          <a:xfrm>
            <a:off x="9494699" y="380990"/>
            <a:ext cx="2176309"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WHAT CHANGED · JULY 13, 2026</a:t>
            </a:r>
            <a:endParaRPr lang="en-US" sz="873" dirty="0"/>
          </a:p>
        </p:txBody>
      </p:sp>
      <p:sp>
        <p:nvSpPr>
          <p:cNvPr id="14" name="Text 12"/>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THE POLICY STATE</a:t>
            </a:r>
            <a:endParaRPr lang="en-US" sz="1067" dirty="0"/>
          </a:p>
        </p:txBody>
      </p:sp>
      <p:sp>
        <p:nvSpPr>
          <p:cNvPr id="15" name="Text 13"/>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The certification stopped.</a:t>
            </a:r>
            <a:endParaRPr lang="en-US" sz="3444" dirty="0"/>
          </a:p>
          <a:p>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The obligation did not.</a:t>
            </a:r>
            <a:endParaRPr lang="en-US" sz="3444" dirty="0"/>
          </a:p>
        </p:txBody>
      </p:sp>
      <p:sp>
        <p:nvSpPr>
          <p:cNvPr id="16" name="Text 14"/>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Phase II and later milestones were suspended. Existing safeguards, reporting, and current contract duties remain.</a:t>
            </a:r>
            <a:endParaRPr lang="en-US" sz="1692" dirty="0"/>
          </a:p>
        </p:txBody>
      </p:sp>
      <p:sp>
        <p:nvSpPr>
          <p:cNvPr id="17" name="Text 15"/>
          <p:cNvSpPr txBox="1"/>
          <p:nvPr/>
        </p:nvSpPr>
        <p:spPr>
          <a:xfrm>
            <a:off x="520687" y="2728646"/>
            <a:ext cx="4776271" cy="457189"/>
          </a:xfrm>
          <a:prstGeom prst="rect">
            <a:avLst/>
          </a:prstGeom>
          <a:noFill/>
          <a:ln/>
        </p:spPr>
        <p:txBody>
          <a:bodyPr wrap="square" lIns="0" tIns="0" rIns="0" bIns="0" rtlCol="0" anchor="t"/>
          <a:lstStyle/>
          <a:p>
            <a:pPr algn="l" indent="0" marL="0">
              <a:lnSpc>
                <a:spcPct val="100000"/>
              </a:lnSpc>
              <a:buNone/>
            </a:pPr>
            <a:r>
              <a:rPr lang="en-US" sz="3240" b="1" spc="-180" kern="0" dirty="0">
                <a:solidFill>
                  <a:srgbClr val="6B697B"/>
                </a:solidFill>
                <a:latin typeface="Outfit" pitchFamily="34" charset="0"/>
                <a:ea typeface="Outfit" pitchFamily="34" charset="-122"/>
                <a:cs typeface="Outfit" pitchFamily="34" charset="-120"/>
              </a:rPr>
              <a:t>Paused</a:t>
            </a:r>
            <a:endParaRPr lang="en-US" sz="3240" dirty="0"/>
          </a:p>
        </p:txBody>
      </p:sp>
      <p:sp>
        <p:nvSpPr>
          <p:cNvPr id="18" name="Text 16"/>
          <p:cNvSpPr txBox="1"/>
          <p:nvPr/>
        </p:nvSpPr>
        <p:spPr>
          <a:xfrm>
            <a:off x="520687" y="3363630"/>
            <a:ext cx="4776271" cy="230182"/>
          </a:xfrm>
          <a:prstGeom prst="rect">
            <a:avLst/>
          </a:prstGeom>
          <a:noFill/>
          <a:ln/>
        </p:spPr>
        <p:txBody>
          <a:bodyPr wrap="square" lIns="0" tIns="0" rIns="0" bIns="0" rtlCol="0" anchor="t"/>
          <a:lstStyle/>
          <a:p>
            <a:pPr algn="l" indent="0" marL="0">
              <a:lnSpc>
                <a:spcPct val="125000"/>
              </a:lnSpc>
              <a:buNone/>
            </a:pPr>
            <a:r>
              <a:rPr lang="en-US" sz="1363" dirty="0">
                <a:solidFill>
                  <a:srgbClr val="30303C"/>
                </a:solidFill>
                <a:latin typeface="Outfit" pitchFamily="34" charset="0"/>
                <a:ea typeface="Outfit" pitchFamily="34" charset="-122"/>
                <a:cs typeface="Outfit" pitchFamily="34" charset="-120"/>
              </a:rPr>
              <a:t>Phase II third-party certification</a:t>
            </a:r>
            <a:endParaRPr lang="en-US" sz="1363" dirty="0"/>
          </a:p>
        </p:txBody>
      </p:sp>
      <p:sp>
        <p:nvSpPr>
          <p:cNvPr id="19" name="Text 17"/>
          <p:cNvSpPr txBox="1"/>
          <p:nvPr/>
        </p:nvSpPr>
        <p:spPr>
          <a:xfrm>
            <a:off x="520687" y="3682709"/>
            <a:ext cx="4776271" cy="230182"/>
          </a:xfrm>
          <a:prstGeom prst="rect">
            <a:avLst/>
          </a:prstGeom>
          <a:noFill/>
          <a:ln/>
        </p:spPr>
        <p:txBody>
          <a:bodyPr wrap="square" lIns="0" tIns="0" rIns="0" bIns="0" rtlCol="0" anchor="t"/>
          <a:lstStyle/>
          <a:p>
            <a:pPr algn="l" indent="0" marL="0">
              <a:lnSpc>
                <a:spcPct val="125000"/>
              </a:lnSpc>
              <a:buNone/>
            </a:pPr>
            <a:r>
              <a:rPr lang="en-US" sz="1363" dirty="0">
                <a:solidFill>
                  <a:srgbClr val="30303C"/>
                </a:solidFill>
                <a:latin typeface="Outfit" pitchFamily="34" charset="0"/>
                <a:ea typeface="Outfit" pitchFamily="34" charset="-122"/>
                <a:cs typeface="Outfit" pitchFamily="34" charset="-120"/>
              </a:rPr>
              <a:t>Advancement to later implementation phases</a:t>
            </a:r>
            <a:endParaRPr lang="en-US" sz="1363" dirty="0"/>
          </a:p>
        </p:txBody>
      </p:sp>
      <p:sp>
        <p:nvSpPr>
          <p:cNvPr id="20" name="Text 18"/>
          <p:cNvSpPr txBox="1"/>
          <p:nvPr/>
        </p:nvSpPr>
        <p:spPr>
          <a:xfrm>
            <a:off x="5862094" y="2728646"/>
            <a:ext cx="5808914" cy="457189"/>
          </a:xfrm>
          <a:prstGeom prst="rect">
            <a:avLst/>
          </a:prstGeom>
          <a:noFill/>
          <a:ln/>
        </p:spPr>
        <p:txBody>
          <a:bodyPr wrap="square" lIns="0" tIns="0" rIns="0" bIns="0" rtlCol="0" anchor="t"/>
          <a:lstStyle/>
          <a:p>
            <a:pPr algn="l" indent="0" marL="0">
              <a:lnSpc>
                <a:spcPct val="100000"/>
              </a:lnSpc>
              <a:buNone/>
            </a:pPr>
            <a:r>
              <a:rPr lang="en-US" sz="3240" b="1" spc="-180" kern="0" dirty="0">
                <a:solidFill>
                  <a:srgbClr val="0B0B14"/>
                </a:solidFill>
                <a:latin typeface="Outfit" pitchFamily="34" charset="0"/>
                <a:ea typeface="Outfit" pitchFamily="34" charset="-122"/>
                <a:cs typeface="Outfit" pitchFamily="34" charset="-120"/>
              </a:rPr>
              <a:t>Still in force</a:t>
            </a:r>
            <a:endParaRPr lang="en-US" sz="3240" dirty="0"/>
          </a:p>
        </p:txBody>
      </p:sp>
      <p:sp>
        <p:nvSpPr>
          <p:cNvPr id="21" name="Text 19"/>
          <p:cNvSpPr txBox="1"/>
          <p:nvPr/>
        </p:nvSpPr>
        <p:spPr>
          <a:xfrm>
            <a:off x="5862094" y="3363630"/>
            <a:ext cx="5808914" cy="230182"/>
          </a:xfrm>
          <a:prstGeom prst="rect">
            <a:avLst/>
          </a:prstGeom>
          <a:noFill/>
          <a:ln/>
        </p:spPr>
        <p:txBody>
          <a:bodyPr wrap="square" lIns="0" tIns="0" rIns="0" bIns="0" rtlCol="0" anchor="t"/>
          <a:lstStyle/>
          <a:p>
            <a:pPr algn="l" indent="0" marL="0">
              <a:lnSpc>
                <a:spcPct val="125000"/>
              </a:lnSpc>
              <a:buNone/>
            </a:pPr>
            <a:r>
              <a:rPr lang="en-US" sz="1363" dirty="0">
                <a:solidFill>
                  <a:srgbClr val="30303C"/>
                </a:solidFill>
                <a:latin typeface="Outfit" pitchFamily="34" charset="0"/>
                <a:ea typeface="Outfit" pitchFamily="34" charset="-122"/>
                <a:cs typeface="Outfit" pitchFamily="34" charset="-120"/>
              </a:rPr>
              <a:t>Phase I self-assessment and affirmation</a:t>
            </a:r>
            <a:endParaRPr lang="en-US" sz="1363" dirty="0"/>
          </a:p>
        </p:txBody>
      </p:sp>
      <p:sp>
        <p:nvSpPr>
          <p:cNvPr id="22" name="Text 20"/>
          <p:cNvSpPr txBox="1"/>
          <p:nvPr/>
        </p:nvSpPr>
        <p:spPr>
          <a:xfrm>
            <a:off x="5862094" y="3682709"/>
            <a:ext cx="5808914" cy="230182"/>
          </a:xfrm>
          <a:prstGeom prst="rect">
            <a:avLst/>
          </a:prstGeom>
          <a:noFill/>
          <a:ln/>
        </p:spPr>
        <p:txBody>
          <a:bodyPr wrap="square" lIns="0" tIns="0" rIns="0" bIns="0" rtlCol="0" anchor="t"/>
          <a:lstStyle/>
          <a:p>
            <a:pPr algn="l" indent="0" marL="0">
              <a:lnSpc>
                <a:spcPct val="125000"/>
              </a:lnSpc>
              <a:buNone/>
            </a:pPr>
            <a:r>
              <a:rPr lang="en-US" sz="1363" dirty="0">
                <a:solidFill>
                  <a:srgbClr val="30303C"/>
                </a:solidFill>
                <a:latin typeface="Outfit" pitchFamily="34" charset="0"/>
                <a:ea typeface="Outfit" pitchFamily="34" charset="-122"/>
                <a:cs typeface="Outfit" pitchFamily="34" charset="-120"/>
              </a:rPr>
              <a:t>SPRS reporting and DFARS safeguarding duties</a:t>
            </a:r>
            <a:endParaRPr lang="en-US" sz="1363" dirty="0"/>
          </a:p>
        </p:txBody>
      </p:sp>
      <p:sp>
        <p:nvSpPr>
          <p:cNvPr id="23" name="Text 21"/>
          <p:cNvSpPr txBox="1"/>
          <p:nvPr/>
        </p:nvSpPr>
        <p:spPr>
          <a:xfrm>
            <a:off x="520687" y="4658998"/>
            <a:ext cx="1333467"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WHO DECIDES</a:t>
            </a:r>
            <a:endParaRPr lang="en-US" sz="970" dirty="0"/>
          </a:p>
        </p:txBody>
      </p:sp>
      <p:sp>
        <p:nvSpPr>
          <p:cNvPr id="24" name="Text 22"/>
          <p:cNvSpPr txBox="1"/>
          <p:nvPr/>
        </p:nvSpPr>
        <p:spPr>
          <a:xfrm>
            <a:off x="2044649" y="4639948"/>
            <a:ext cx="9626359" cy="126997"/>
          </a:xfrm>
          <a:prstGeom prst="rect">
            <a:avLst/>
          </a:prstGeom>
          <a:noFill/>
          <a:ln/>
        </p:spPr>
        <p:txBody>
          <a:bodyPr wrap="square" lIns="0" tIns="0" rIns="0" bIns="0" rtlCol="0" anchor="t"/>
          <a:lstStyle/>
          <a:p>
            <a:pPr algn="l" indent="0" marL="0">
              <a:lnSpc>
                <a:spcPct val="74074"/>
              </a:lnSpc>
              <a:buNone/>
            </a:pPr>
            <a:r>
              <a:rPr lang="en-US" sz="1269" dirty="0">
                <a:solidFill>
                  <a:srgbClr val="30303C"/>
                </a:solidFill>
                <a:latin typeface="Outfit" pitchFamily="34" charset="0"/>
                <a:ea typeface="Outfit" pitchFamily="34" charset="-122"/>
                <a:cs typeface="Outfit" pitchFamily="34" charset="-120"/>
              </a:rPr>
              <a:t>The Task Force reviews and recommends. The Department retains policy, rulemaking, and contract authority.</a:t>
            </a:r>
            <a:endParaRPr lang="en-US" sz="1269" dirty="0"/>
          </a:p>
        </p:txBody>
      </p:sp>
      <p:sp>
        <p:nvSpPr>
          <p:cNvPr id="25" name="Text 23"/>
          <p:cNvSpPr txBox="1"/>
          <p:nvPr/>
        </p:nvSpPr>
        <p:spPr>
          <a:xfrm>
            <a:off x="520687"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a:t>
            </a:r>
            <a:endParaRPr lang="en-US" sz="824" dirty="0"/>
          </a:p>
        </p:txBody>
      </p:sp>
      <p:sp>
        <p:nvSpPr>
          <p:cNvPr id="26" name="Text 24"/>
          <p:cNvSpPr txBox="1"/>
          <p:nvPr/>
        </p:nvSpPr>
        <p:spPr>
          <a:xfrm>
            <a:off x="1458479"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27" name="Text 25"/>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02 / 09</a:t>
            </a:r>
            <a:endParaRPr lang="en-US" sz="824" dirty="0"/>
          </a:p>
        </p:txBody>
      </p:sp>
      <p:sp>
        <p:nvSpPr>
          <p:cNvPr id="29" name="Shape 26">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30" name="Shape 27">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31" name="Shape 28">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493702"/>
            <a:ext cx="11150321" cy="2203395"/>
          </a:xfrm>
          <a:prstGeom prst="rect">
            <a:avLst/>
          </a:prstGeom>
          <a:ln/>
        </p:spPr>
      </p:sp>
      <p:sp>
        <p:nvSpPr>
          <p:cNvPr id="6" name="Shape 4"/>
          <p:cNvSpPr/>
          <p:nvPr/>
        </p:nvSpPr>
        <p:spPr>
          <a:xfrm>
            <a:off x="520687" y="2493702"/>
            <a:ext cx="11150321" cy="6350"/>
          </a:xfrm>
          <a:prstGeom prst="rect">
            <a:avLst/>
          </a:prstGeom>
          <a:solidFill>
            <a:srgbClr val="0C0C15"/>
          </a:solidFill>
          <a:ln/>
        </p:spPr>
      </p:sp>
      <p:sp>
        <p:nvSpPr>
          <p:cNvPr id="7" name="Shape 5"/>
          <p:cNvSpPr/>
          <p:nvPr/>
        </p:nvSpPr>
        <p:spPr>
          <a:xfrm>
            <a:off x="520687" y="4690747"/>
            <a:ext cx="11150321" cy="6350"/>
          </a:xfrm>
          <a:prstGeom prst="rect">
            <a:avLst/>
          </a:prstGeom>
          <a:solidFill>
            <a:srgbClr val="0C0C15"/>
          </a:solidFill>
          <a:ln/>
        </p:spPr>
      </p:sp>
      <p:sp>
        <p:nvSpPr>
          <p:cNvPr id="8" name="Shape 6"/>
          <p:cNvSpPr/>
          <p:nvPr/>
        </p:nvSpPr>
        <p:spPr>
          <a:xfrm>
            <a:off x="4237626" y="2265107"/>
            <a:ext cx="7433382" cy="203195"/>
          </a:xfrm>
          <a:prstGeom prst="rect">
            <a:avLst/>
          </a:prstGeom>
          <a:ln/>
        </p:spPr>
      </p:sp>
      <p:sp>
        <p:nvSpPr>
          <p:cNvPr id="9" name="Shape 7"/>
          <p:cNvSpPr/>
          <p:nvPr/>
        </p:nvSpPr>
        <p:spPr>
          <a:xfrm>
            <a:off x="4237626" y="2265107"/>
            <a:ext cx="7433382" cy="31749"/>
          </a:xfrm>
          <a:prstGeom prst="rect">
            <a:avLst/>
          </a:prstGeom>
          <a:solidFill>
            <a:srgbClr val="2050F2"/>
          </a:solidFill>
          <a:ln/>
        </p:spPr>
      </p:sp>
      <p:sp>
        <p:nvSpPr>
          <p:cNvPr id="10" name="Shape 8"/>
          <p:cNvSpPr/>
          <p:nvPr/>
        </p:nvSpPr>
        <p:spPr>
          <a:xfrm>
            <a:off x="520687" y="2500052"/>
            <a:ext cx="3716741" cy="2190695"/>
          </a:xfrm>
          <a:prstGeom prst="rect">
            <a:avLst/>
          </a:prstGeom>
          <a:ln/>
        </p:spPr>
      </p:sp>
      <p:sp>
        <p:nvSpPr>
          <p:cNvPr id="11" name="Shape 9"/>
          <p:cNvSpPr/>
          <p:nvPr/>
        </p:nvSpPr>
        <p:spPr>
          <a:xfrm>
            <a:off x="4231078" y="2500052"/>
            <a:ext cx="6350" cy="2190695"/>
          </a:xfrm>
          <a:prstGeom prst="rect">
            <a:avLst/>
          </a:prstGeom>
          <a:solidFill>
            <a:srgbClr val="0C0C12"/>
          </a:solidFill>
          <a:ln/>
        </p:spPr>
      </p:sp>
      <p:sp>
        <p:nvSpPr>
          <p:cNvPr id="12" name="Shape 10"/>
          <p:cNvSpPr/>
          <p:nvPr/>
        </p:nvSpPr>
        <p:spPr>
          <a:xfrm>
            <a:off x="4237428" y="2500052"/>
            <a:ext cx="3716741" cy="2190695"/>
          </a:xfrm>
          <a:prstGeom prst="rect">
            <a:avLst/>
          </a:prstGeom>
          <a:ln/>
        </p:spPr>
      </p:sp>
      <p:sp>
        <p:nvSpPr>
          <p:cNvPr id="13" name="Shape 11"/>
          <p:cNvSpPr/>
          <p:nvPr/>
        </p:nvSpPr>
        <p:spPr>
          <a:xfrm>
            <a:off x="7947818" y="2500052"/>
            <a:ext cx="6350" cy="2190695"/>
          </a:xfrm>
          <a:prstGeom prst="rect">
            <a:avLst/>
          </a:prstGeom>
          <a:solidFill>
            <a:srgbClr val="0C0C12"/>
          </a:solidFill>
          <a:ln/>
        </p:spPr>
      </p:sp>
      <p:sp>
        <p:nvSpPr>
          <p:cNvPr id="14" name="Shape 12"/>
          <p:cNvSpPr/>
          <p:nvPr/>
        </p:nvSpPr>
        <p:spPr>
          <a:xfrm>
            <a:off x="520687" y="6476838"/>
            <a:ext cx="11150321" cy="209545"/>
          </a:xfrm>
          <a:prstGeom prst="rect">
            <a:avLst/>
          </a:prstGeom>
          <a:ln/>
        </p:spPr>
      </p:sp>
      <p:sp>
        <p:nvSpPr>
          <p:cNvPr id="15" name="Shape 13"/>
          <p:cNvSpPr/>
          <p:nvPr/>
        </p:nvSpPr>
        <p:spPr>
          <a:xfrm>
            <a:off x="520687" y="6476838"/>
            <a:ext cx="11150321" cy="6350"/>
          </a:xfrm>
          <a:prstGeom prst="rect">
            <a:avLst/>
          </a:prstGeom>
          <a:solidFill>
            <a:srgbClr val="0C0C12"/>
          </a:solidFill>
          <a:ln/>
        </p:spPr>
      </p:sp>
      <p:sp>
        <p:nvSpPr>
          <p:cNvPr id="16" name="Text 14"/>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17" name="Text 15"/>
          <p:cNvSpPr txBox="1"/>
          <p:nvPr/>
        </p:nvSpPr>
        <p:spPr>
          <a:xfrm>
            <a:off x="10349646" y="380990"/>
            <a:ext cx="1321362"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THE COST QUESTION</a:t>
            </a:r>
            <a:endParaRPr lang="en-US" sz="873" dirty="0"/>
          </a:p>
        </p:txBody>
      </p:sp>
      <p:sp>
        <p:nvSpPr>
          <p:cNvPr id="18" name="Text 16"/>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BUILD · PROVE · VERIFY</a:t>
            </a:r>
            <a:endParaRPr lang="en-US" sz="1067" dirty="0"/>
          </a:p>
        </p:txBody>
      </p:sp>
      <p:sp>
        <p:nvSpPr>
          <p:cNvPr id="19" name="Text 17"/>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Three costs</a:t>
            </a:r>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 are being counted as one.</a:t>
            </a:r>
            <a:endParaRPr lang="en-US" sz="3444" dirty="0"/>
          </a:p>
        </p:txBody>
      </p:sp>
      <p:sp>
        <p:nvSpPr>
          <p:cNvPr id="20" name="Text 18"/>
          <p:cNvSpPr txBox="1"/>
          <p:nvPr/>
        </p:nvSpPr>
        <p:spPr>
          <a:xfrm>
            <a:off x="7137222" y="1578332"/>
            <a:ext cx="4533787" cy="585178"/>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Security work remains. Reform can sharply reduce repeated proof and verification work.</a:t>
            </a:r>
            <a:endParaRPr lang="en-US" sz="1692" dirty="0"/>
          </a:p>
        </p:txBody>
      </p:sp>
      <p:sp>
        <p:nvSpPr>
          <p:cNvPr id="21" name="Text 19"/>
          <p:cNvSpPr txBox="1"/>
          <p:nvPr/>
        </p:nvSpPr>
        <p:spPr>
          <a:xfrm>
            <a:off x="4237626" y="2341306"/>
            <a:ext cx="7433382" cy="126997"/>
          </a:xfrm>
          <a:prstGeom prst="rect">
            <a:avLst/>
          </a:prstGeom>
          <a:noFill/>
          <a:ln/>
        </p:spPr>
        <p:txBody>
          <a:bodyPr wrap="square" lIns="0" tIns="0" rIns="0" bIns="0" rtlCol="0" anchor="t"/>
          <a:lstStyle/>
          <a:p>
            <a:pPr algn="ctr" indent="0" marL="0">
              <a:lnSpc>
                <a:spcPct val="111111"/>
              </a:lnSpc>
              <a:buNone/>
            </a:pPr>
            <a:r>
              <a:rPr lang="en-US" sz="873" b="1" dirty="0">
                <a:solidFill>
                  <a:srgbClr val="2050F2"/>
                </a:solidFill>
                <a:latin typeface="SF Mono" pitchFamily="34" charset="0"/>
                <a:ea typeface="SF Mono" pitchFamily="34" charset="-122"/>
                <a:cs typeface="SF Mono" pitchFamily="34" charset="-120"/>
              </a:rPr>
              <a:t>WHERE REFORM CAN HELP MOST</a:t>
            </a:r>
            <a:endParaRPr lang="en-US" sz="873" dirty="0"/>
          </a:p>
        </p:txBody>
      </p:sp>
      <p:sp>
        <p:nvSpPr>
          <p:cNvPr id="22" name="Text 20"/>
          <p:cNvSpPr txBox="1"/>
          <p:nvPr/>
        </p:nvSpPr>
        <p:spPr>
          <a:xfrm>
            <a:off x="774681" y="2715946"/>
            <a:ext cx="3202404" cy="126997"/>
          </a:xfrm>
          <a:prstGeom prst="rect">
            <a:avLst/>
          </a:prstGeom>
          <a:noFill/>
          <a:ln/>
        </p:spPr>
        <p:txBody>
          <a:bodyPr wrap="square" lIns="0" tIns="0" rIns="0" bIns="0" rtlCol="0" anchor="t"/>
          <a:lstStyle/>
          <a:p>
            <a:pPr algn="l" indent="0" marL="0">
              <a:lnSpc>
                <a:spcPct val="83333"/>
              </a:lnSpc>
              <a:buNone/>
            </a:pPr>
            <a:r>
              <a:rPr lang="en-US" sz="1128" dirty="0">
                <a:solidFill>
                  <a:srgbClr val="2050F2"/>
                </a:solidFill>
                <a:latin typeface="SF Mono" pitchFamily="34" charset="0"/>
                <a:ea typeface="SF Mono" pitchFamily="34" charset="-122"/>
                <a:cs typeface="SF Mono" pitchFamily="34" charset="-120"/>
              </a:rPr>
              <a:t>01</a:t>
            </a:r>
            <a:endParaRPr lang="en-US" sz="1128" dirty="0"/>
          </a:p>
        </p:txBody>
      </p:sp>
      <p:sp>
        <p:nvSpPr>
          <p:cNvPr id="23" name="Text 21"/>
          <p:cNvSpPr txBox="1"/>
          <p:nvPr/>
        </p:nvSpPr>
        <p:spPr>
          <a:xfrm>
            <a:off x="774681" y="2982639"/>
            <a:ext cx="3202404" cy="368291"/>
          </a:xfrm>
          <a:prstGeom prst="rect">
            <a:avLst/>
          </a:prstGeom>
          <a:noFill/>
          <a:ln/>
        </p:spPr>
        <p:txBody>
          <a:bodyPr wrap="square" lIns="0" tIns="0" rIns="0" bIns="0" rtlCol="0" anchor="t"/>
          <a:lstStyle/>
          <a:p>
            <a:pPr algn="l" indent="0" marL="0">
              <a:lnSpc>
                <a:spcPct val="100000"/>
              </a:lnSpc>
              <a:buNone/>
            </a:pPr>
            <a:r>
              <a:rPr lang="en-US" sz="2610" b="1" spc="-130" kern="0" dirty="0">
                <a:solidFill>
                  <a:srgbClr val="0B0B14"/>
                </a:solidFill>
                <a:latin typeface="Outfit" pitchFamily="34" charset="0"/>
                <a:ea typeface="Outfit" pitchFamily="34" charset="-122"/>
                <a:cs typeface="Outfit" pitchFamily="34" charset="-120"/>
              </a:rPr>
              <a:t>Build</a:t>
            </a:r>
            <a:endParaRPr lang="en-US" sz="2610" dirty="0"/>
          </a:p>
        </p:txBody>
      </p:sp>
      <p:sp>
        <p:nvSpPr>
          <p:cNvPr id="24" name="Text 22"/>
          <p:cNvSpPr txBox="1"/>
          <p:nvPr/>
        </p:nvSpPr>
        <p:spPr>
          <a:xfrm>
            <a:off x="774681" y="3490627"/>
            <a:ext cx="3202404" cy="471277"/>
          </a:xfrm>
          <a:prstGeom prst="rect">
            <a:avLst/>
          </a:prstGeom>
          <a:noFill/>
          <a:ln/>
        </p:spPr>
        <p:txBody>
          <a:bodyPr wrap="square" lIns="0" tIns="0" rIns="0" bIns="0" rtlCol="0" anchor="t"/>
          <a:lstStyle/>
          <a:p>
            <a:pPr algn="l" indent="0" marL="0">
              <a:lnSpc>
                <a:spcPct val="128000"/>
              </a:lnSpc>
              <a:buNone/>
            </a:pPr>
            <a:r>
              <a:rPr lang="en-US" sz="1363" dirty="0">
                <a:solidFill>
                  <a:srgbClr val="30303C"/>
                </a:solidFill>
                <a:latin typeface="Outfit" pitchFamily="34" charset="0"/>
                <a:ea typeface="Outfit" pitchFamily="34" charset="-122"/>
                <a:cs typeface="Outfit" pitchFamily="34" charset="-120"/>
              </a:rPr>
              <a:t>Controls, architecture, people, remediation, and security operations.</a:t>
            </a:r>
            <a:endParaRPr lang="en-US" sz="1363" dirty="0"/>
          </a:p>
        </p:txBody>
      </p:sp>
      <p:sp>
        <p:nvSpPr>
          <p:cNvPr id="25" name="Text 23"/>
          <p:cNvSpPr txBox="1"/>
          <p:nvPr/>
        </p:nvSpPr>
        <p:spPr>
          <a:xfrm>
            <a:off x="4491421" y="2715946"/>
            <a:ext cx="3202404" cy="126997"/>
          </a:xfrm>
          <a:prstGeom prst="rect">
            <a:avLst/>
          </a:prstGeom>
          <a:noFill/>
          <a:ln/>
        </p:spPr>
        <p:txBody>
          <a:bodyPr wrap="square" lIns="0" tIns="0" rIns="0" bIns="0" rtlCol="0" anchor="t"/>
          <a:lstStyle/>
          <a:p>
            <a:pPr algn="l" indent="0" marL="0">
              <a:lnSpc>
                <a:spcPct val="83333"/>
              </a:lnSpc>
              <a:buNone/>
            </a:pPr>
            <a:r>
              <a:rPr lang="en-US" sz="1128" dirty="0">
                <a:solidFill>
                  <a:srgbClr val="2050F2"/>
                </a:solidFill>
                <a:latin typeface="SF Mono" pitchFamily="34" charset="0"/>
                <a:ea typeface="SF Mono" pitchFamily="34" charset="-122"/>
                <a:cs typeface="SF Mono" pitchFamily="34" charset="-120"/>
              </a:rPr>
              <a:t>02</a:t>
            </a:r>
            <a:endParaRPr lang="en-US" sz="1128" dirty="0"/>
          </a:p>
        </p:txBody>
      </p:sp>
      <p:sp>
        <p:nvSpPr>
          <p:cNvPr id="26" name="Text 24"/>
          <p:cNvSpPr txBox="1"/>
          <p:nvPr/>
        </p:nvSpPr>
        <p:spPr>
          <a:xfrm>
            <a:off x="4491421" y="2982639"/>
            <a:ext cx="3202404" cy="368291"/>
          </a:xfrm>
          <a:prstGeom prst="rect">
            <a:avLst/>
          </a:prstGeom>
          <a:noFill/>
          <a:ln/>
        </p:spPr>
        <p:txBody>
          <a:bodyPr wrap="square" lIns="0" tIns="0" rIns="0" bIns="0" rtlCol="0" anchor="t"/>
          <a:lstStyle/>
          <a:p>
            <a:pPr algn="l" indent="0" marL="0">
              <a:lnSpc>
                <a:spcPct val="100000"/>
              </a:lnSpc>
              <a:buNone/>
            </a:pPr>
            <a:r>
              <a:rPr lang="en-US" sz="2610" b="1" spc="-130" kern="0" dirty="0">
                <a:solidFill>
                  <a:srgbClr val="0B0B14"/>
                </a:solidFill>
                <a:latin typeface="Outfit" pitchFamily="34" charset="0"/>
                <a:ea typeface="Outfit" pitchFamily="34" charset="-122"/>
                <a:cs typeface="Outfit" pitchFamily="34" charset="-120"/>
              </a:rPr>
              <a:t>Prove</a:t>
            </a:r>
            <a:endParaRPr lang="en-US" sz="2610" dirty="0"/>
          </a:p>
        </p:txBody>
      </p:sp>
      <p:sp>
        <p:nvSpPr>
          <p:cNvPr id="27" name="Text 25"/>
          <p:cNvSpPr txBox="1"/>
          <p:nvPr/>
        </p:nvSpPr>
        <p:spPr>
          <a:xfrm>
            <a:off x="4491421" y="3490627"/>
            <a:ext cx="3202404" cy="471277"/>
          </a:xfrm>
          <a:prstGeom prst="rect">
            <a:avLst/>
          </a:prstGeom>
          <a:noFill/>
          <a:ln/>
        </p:spPr>
        <p:txBody>
          <a:bodyPr wrap="square" lIns="0" tIns="0" rIns="0" bIns="0" rtlCol="0" anchor="t"/>
          <a:lstStyle/>
          <a:p>
            <a:pPr algn="l" indent="0" marL="0">
              <a:lnSpc>
                <a:spcPct val="128000"/>
              </a:lnSpc>
              <a:buNone/>
            </a:pPr>
            <a:r>
              <a:rPr lang="en-US" sz="1363" dirty="0">
                <a:solidFill>
                  <a:srgbClr val="30303C"/>
                </a:solidFill>
                <a:latin typeface="Outfit" pitchFamily="34" charset="0"/>
                <a:ea typeface="Outfit" pitchFamily="34" charset="-122"/>
                <a:cs typeface="Outfit" pitchFamily="34" charset="-120"/>
              </a:rPr>
              <a:t>Implementation statements, mappings, sources, updates, and reconciliation.</a:t>
            </a:r>
            <a:endParaRPr lang="en-US" sz="1363" dirty="0"/>
          </a:p>
        </p:txBody>
      </p:sp>
      <p:sp>
        <p:nvSpPr>
          <p:cNvPr id="28" name="Text 26"/>
          <p:cNvSpPr txBox="1"/>
          <p:nvPr/>
        </p:nvSpPr>
        <p:spPr>
          <a:xfrm>
            <a:off x="8208162" y="2715946"/>
            <a:ext cx="3462747" cy="126997"/>
          </a:xfrm>
          <a:prstGeom prst="rect">
            <a:avLst/>
          </a:prstGeom>
          <a:noFill/>
          <a:ln/>
        </p:spPr>
        <p:txBody>
          <a:bodyPr wrap="square" lIns="0" tIns="0" rIns="0" bIns="0" rtlCol="0" anchor="t"/>
          <a:lstStyle/>
          <a:p>
            <a:pPr algn="l" indent="0" marL="0">
              <a:lnSpc>
                <a:spcPct val="83333"/>
              </a:lnSpc>
              <a:buNone/>
            </a:pPr>
            <a:r>
              <a:rPr lang="en-US" sz="1128" dirty="0">
                <a:solidFill>
                  <a:srgbClr val="2050F2"/>
                </a:solidFill>
                <a:latin typeface="SF Mono" pitchFamily="34" charset="0"/>
                <a:ea typeface="SF Mono" pitchFamily="34" charset="-122"/>
                <a:cs typeface="SF Mono" pitchFamily="34" charset="-120"/>
              </a:rPr>
              <a:t>03</a:t>
            </a:r>
            <a:endParaRPr lang="en-US" sz="1128" dirty="0"/>
          </a:p>
        </p:txBody>
      </p:sp>
      <p:sp>
        <p:nvSpPr>
          <p:cNvPr id="29" name="Text 27"/>
          <p:cNvSpPr txBox="1"/>
          <p:nvPr/>
        </p:nvSpPr>
        <p:spPr>
          <a:xfrm>
            <a:off x="8208162" y="2982639"/>
            <a:ext cx="3462747" cy="368291"/>
          </a:xfrm>
          <a:prstGeom prst="rect">
            <a:avLst/>
          </a:prstGeom>
          <a:noFill/>
          <a:ln/>
        </p:spPr>
        <p:txBody>
          <a:bodyPr wrap="square" lIns="0" tIns="0" rIns="0" bIns="0" rtlCol="0" anchor="t"/>
          <a:lstStyle/>
          <a:p>
            <a:pPr algn="l" indent="0" marL="0">
              <a:lnSpc>
                <a:spcPct val="100000"/>
              </a:lnSpc>
              <a:buNone/>
            </a:pPr>
            <a:r>
              <a:rPr lang="en-US" sz="2610" b="1" spc="-130" kern="0" dirty="0">
                <a:solidFill>
                  <a:srgbClr val="0B0B14"/>
                </a:solidFill>
                <a:latin typeface="Outfit" pitchFamily="34" charset="0"/>
                <a:ea typeface="Outfit" pitchFamily="34" charset="-122"/>
                <a:cs typeface="Outfit" pitchFamily="34" charset="-120"/>
              </a:rPr>
              <a:t>Verify</a:t>
            </a:r>
            <a:endParaRPr lang="en-US" sz="2610" dirty="0"/>
          </a:p>
        </p:txBody>
      </p:sp>
      <p:sp>
        <p:nvSpPr>
          <p:cNvPr id="30" name="Text 28"/>
          <p:cNvSpPr txBox="1"/>
          <p:nvPr/>
        </p:nvSpPr>
        <p:spPr>
          <a:xfrm>
            <a:off x="8208162" y="3490627"/>
            <a:ext cx="3462747" cy="471277"/>
          </a:xfrm>
          <a:prstGeom prst="rect">
            <a:avLst/>
          </a:prstGeom>
          <a:noFill/>
          <a:ln/>
        </p:spPr>
        <p:txBody>
          <a:bodyPr wrap="square" lIns="0" tIns="0" rIns="0" bIns="0" rtlCol="0" anchor="t"/>
          <a:lstStyle/>
          <a:p>
            <a:pPr algn="l" indent="0" marL="0">
              <a:lnSpc>
                <a:spcPct val="128000"/>
              </a:lnSpc>
              <a:buNone/>
            </a:pPr>
            <a:r>
              <a:rPr lang="en-US" sz="1363" dirty="0">
                <a:solidFill>
                  <a:srgbClr val="30303C"/>
                </a:solidFill>
                <a:latin typeface="Outfit" pitchFamily="34" charset="0"/>
                <a:ea typeface="Outfit" pitchFamily="34" charset="-122"/>
                <a:cs typeface="Outfit" pitchFamily="34" charset="-120"/>
              </a:rPr>
              <a:t>Assessment, review, and repeated requests for facts that have not changed.</a:t>
            </a:r>
            <a:endParaRPr lang="en-US" sz="1363" dirty="0"/>
          </a:p>
        </p:txBody>
      </p:sp>
      <p:sp>
        <p:nvSpPr>
          <p:cNvPr id="31" name="Text 29"/>
          <p:cNvSpPr txBox="1"/>
          <p:nvPr/>
        </p:nvSpPr>
        <p:spPr>
          <a:xfrm>
            <a:off x="520687" y="4868542"/>
            <a:ext cx="7187425" cy="126997"/>
          </a:xfrm>
          <a:prstGeom prst="rect">
            <a:avLst/>
          </a:prstGeom>
          <a:noFill/>
          <a:ln/>
        </p:spPr>
        <p:txBody>
          <a:bodyPr wrap="square" lIns="0" tIns="0" rIns="0" bIns="0" rtlCol="0" anchor="t"/>
          <a:lstStyle/>
          <a:p>
            <a:pPr algn="l" indent="0" marL="0">
              <a:lnSpc>
                <a:spcPct val="68966"/>
              </a:lnSpc>
              <a:buNone/>
            </a:pPr>
            <a:r>
              <a:rPr lang="en-US" sz="1363" b="1" dirty="0">
                <a:solidFill>
                  <a:srgbClr val="0B0B14"/>
                </a:solidFill>
                <a:latin typeface="Outfit" pitchFamily="34" charset="0"/>
                <a:ea typeface="Outfit" pitchFamily="34" charset="-122"/>
                <a:cs typeface="Outfit" pitchFamily="34" charset="-120"/>
              </a:rPr>
              <a:t>Removing a review step does not implement a safeguard.</a:t>
            </a:r>
            <a:endParaRPr lang="en-US" sz="1363" dirty="0"/>
          </a:p>
        </p:txBody>
      </p:sp>
      <p:sp>
        <p:nvSpPr>
          <p:cNvPr id="32" name="Text 30"/>
          <p:cNvSpPr txBox="1"/>
          <p:nvPr/>
        </p:nvSpPr>
        <p:spPr>
          <a:xfrm>
            <a:off x="8012904" y="4849493"/>
            <a:ext cx="3658104" cy="165096"/>
          </a:xfrm>
          <a:prstGeom prst="rect">
            <a:avLst/>
          </a:prstGeom>
          <a:noFill/>
          <a:ln/>
        </p:spPr>
        <p:txBody>
          <a:bodyPr wrap="square" lIns="0" tIns="0" rIns="0" bIns="0" rtlCol="0" anchor="t"/>
          <a:lstStyle/>
          <a:p>
            <a:pPr algn="l" indent="0" marL="0">
              <a:lnSpc>
                <a:spcPct val="130000"/>
              </a:lnSpc>
              <a:buNone/>
            </a:pPr>
            <a:r>
              <a:rPr lang="en-US" sz="970" dirty="0">
                <a:solidFill>
                  <a:srgbClr val="6B697B"/>
                </a:solidFill>
                <a:latin typeface="Outfit" pitchFamily="34" charset="0"/>
                <a:ea typeface="Outfit" pitchFamily="34" charset="-122"/>
                <a:cs typeface="Outfit" pitchFamily="34" charset="-120"/>
              </a:rPr>
              <a:t>Public cost estimates span different scopes; do not subtract them.</a:t>
            </a:r>
            <a:endParaRPr lang="en-US" sz="970" dirty="0"/>
          </a:p>
        </p:txBody>
      </p:sp>
      <p:sp>
        <p:nvSpPr>
          <p:cNvPr id="33" name="Text 31"/>
          <p:cNvSpPr txBox="1"/>
          <p:nvPr/>
        </p:nvSpPr>
        <p:spPr>
          <a:xfrm>
            <a:off x="520687" y="6559386"/>
            <a:ext cx="1450840"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cmmc20x.com/blueprint</a:t>
            </a:r>
            <a:endParaRPr lang="en-US" sz="824" dirty="0"/>
          </a:p>
        </p:txBody>
      </p:sp>
      <p:sp>
        <p:nvSpPr>
          <p:cNvPr id="34" name="Text 32"/>
          <p:cNvSpPr txBox="1"/>
          <p:nvPr/>
        </p:nvSpPr>
        <p:spPr>
          <a:xfrm>
            <a:off x="2149322"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35" name="Text 33"/>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03 / 09</a:t>
            </a:r>
            <a:endParaRPr lang="en-US" sz="824" dirty="0"/>
          </a:p>
        </p:txBody>
      </p:sp>
      <p:sp>
        <p:nvSpPr>
          <p:cNvPr id="37" name="Shape 34">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38" name="Shape 35">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39" name="Shape 36">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404804"/>
            <a:ext cx="11150321" cy="3752756"/>
          </a:xfrm>
          <a:prstGeom prst="rect">
            <a:avLst/>
          </a:prstGeom>
          <a:ln/>
        </p:spPr>
      </p:sp>
      <p:sp>
        <p:nvSpPr>
          <p:cNvPr id="6" name="Shape 4"/>
          <p:cNvSpPr/>
          <p:nvPr/>
        </p:nvSpPr>
        <p:spPr>
          <a:xfrm>
            <a:off x="520687" y="2404804"/>
            <a:ext cx="11150321" cy="6350"/>
          </a:xfrm>
          <a:prstGeom prst="rect">
            <a:avLst/>
          </a:prstGeom>
          <a:solidFill>
            <a:srgbClr val="0C0C15"/>
          </a:solidFill>
          <a:ln/>
        </p:spPr>
      </p:sp>
      <p:sp>
        <p:nvSpPr>
          <p:cNvPr id="7" name="Shape 5"/>
          <p:cNvSpPr/>
          <p:nvPr/>
        </p:nvSpPr>
        <p:spPr>
          <a:xfrm>
            <a:off x="520687" y="2411154"/>
            <a:ext cx="11150321" cy="749281"/>
          </a:xfrm>
          <a:prstGeom prst="rect">
            <a:avLst/>
          </a:prstGeom>
          <a:ln/>
        </p:spPr>
      </p:sp>
      <p:sp>
        <p:nvSpPr>
          <p:cNvPr id="8" name="Shape 6"/>
          <p:cNvSpPr/>
          <p:nvPr/>
        </p:nvSpPr>
        <p:spPr>
          <a:xfrm>
            <a:off x="520687" y="3154085"/>
            <a:ext cx="11150321" cy="6350"/>
          </a:xfrm>
          <a:prstGeom prst="rect">
            <a:avLst/>
          </a:prstGeom>
          <a:solidFill>
            <a:srgbClr val="0C0C12"/>
          </a:solidFill>
          <a:ln/>
        </p:spPr>
      </p:sp>
      <p:sp>
        <p:nvSpPr>
          <p:cNvPr id="9" name="Shape 7"/>
          <p:cNvSpPr/>
          <p:nvPr/>
        </p:nvSpPr>
        <p:spPr>
          <a:xfrm>
            <a:off x="520687" y="3160435"/>
            <a:ext cx="11150321" cy="749281"/>
          </a:xfrm>
          <a:prstGeom prst="rect">
            <a:avLst/>
          </a:prstGeom>
          <a:ln/>
        </p:spPr>
      </p:sp>
      <p:sp>
        <p:nvSpPr>
          <p:cNvPr id="10" name="Shape 8"/>
          <p:cNvSpPr/>
          <p:nvPr/>
        </p:nvSpPr>
        <p:spPr>
          <a:xfrm>
            <a:off x="520687" y="3903366"/>
            <a:ext cx="11150321" cy="6350"/>
          </a:xfrm>
          <a:prstGeom prst="rect">
            <a:avLst/>
          </a:prstGeom>
          <a:solidFill>
            <a:srgbClr val="0C0C12"/>
          </a:solidFill>
          <a:ln/>
        </p:spPr>
      </p:sp>
      <p:sp>
        <p:nvSpPr>
          <p:cNvPr id="11" name="Shape 9"/>
          <p:cNvSpPr/>
          <p:nvPr/>
        </p:nvSpPr>
        <p:spPr>
          <a:xfrm>
            <a:off x="520687" y="3909716"/>
            <a:ext cx="11150321" cy="749281"/>
          </a:xfrm>
          <a:prstGeom prst="rect">
            <a:avLst/>
          </a:prstGeom>
          <a:ln/>
        </p:spPr>
      </p:sp>
      <p:sp>
        <p:nvSpPr>
          <p:cNvPr id="12" name="Shape 10"/>
          <p:cNvSpPr/>
          <p:nvPr/>
        </p:nvSpPr>
        <p:spPr>
          <a:xfrm>
            <a:off x="520687" y="4652648"/>
            <a:ext cx="11150321" cy="6350"/>
          </a:xfrm>
          <a:prstGeom prst="rect">
            <a:avLst/>
          </a:prstGeom>
          <a:solidFill>
            <a:srgbClr val="0C0C12"/>
          </a:solidFill>
          <a:ln/>
        </p:spPr>
      </p:sp>
      <p:sp>
        <p:nvSpPr>
          <p:cNvPr id="13" name="Shape 11"/>
          <p:cNvSpPr/>
          <p:nvPr/>
        </p:nvSpPr>
        <p:spPr>
          <a:xfrm>
            <a:off x="520687" y="4658998"/>
            <a:ext cx="11150321" cy="749281"/>
          </a:xfrm>
          <a:prstGeom prst="rect">
            <a:avLst/>
          </a:prstGeom>
          <a:ln/>
        </p:spPr>
      </p:sp>
      <p:sp>
        <p:nvSpPr>
          <p:cNvPr id="14" name="Shape 12"/>
          <p:cNvSpPr/>
          <p:nvPr/>
        </p:nvSpPr>
        <p:spPr>
          <a:xfrm>
            <a:off x="520687" y="5401929"/>
            <a:ext cx="11150321" cy="6350"/>
          </a:xfrm>
          <a:prstGeom prst="rect">
            <a:avLst/>
          </a:prstGeom>
          <a:solidFill>
            <a:srgbClr val="0C0C12"/>
          </a:solidFill>
          <a:ln/>
        </p:spPr>
      </p:sp>
      <p:sp>
        <p:nvSpPr>
          <p:cNvPr id="15" name="Shape 13"/>
          <p:cNvSpPr/>
          <p:nvPr/>
        </p:nvSpPr>
        <p:spPr>
          <a:xfrm>
            <a:off x="520687" y="5408279"/>
            <a:ext cx="11150321" cy="749281"/>
          </a:xfrm>
          <a:prstGeom prst="rect">
            <a:avLst/>
          </a:prstGeom>
          <a:ln/>
        </p:spPr>
      </p:sp>
      <p:sp>
        <p:nvSpPr>
          <p:cNvPr id="16" name="Shape 14"/>
          <p:cNvSpPr/>
          <p:nvPr/>
        </p:nvSpPr>
        <p:spPr>
          <a:xfrm>
            <a:off x="520687" y="6151210"/>
            <a:ext cx="11150321" cy="6350"/>
          </a:xfrm>
          <a:prstGeom prst="rect">
            <a:avLst/>
          </a:prstGeom>
          <a:solidFill>
            <a:srgbClr val="0C0C12"/>
          </a:solidFill>
          <a:ln/>
        </p:spPr>
      </p:sp>
      <p:sp>
        <p:nvSpPr>
          <p:cNvPr id="17" name="Shape 15"/>
          <p:cNvSpPr/>
          <p:nvPr/>
        </p:nvSpPr>
        <p:spPr>
          <a:xfrm>
            <a:off x="520687" y="6476838"/>
            <a:ext cx="11150321" cy="209545"/>
          </a:xfrm>
          <a:prstGeom prst="rect">
            <a:avLst/>
          </a:prstGeom>
          <a:ln/>
        </p:spPr>
      </p:sp>
      <p:sp>
        <p:nvSpPr>
          <p:cNvPr id="18" name="Shape 16"/>
          <p:cNvSpPr/>
          <p:nvPr/>
        </p:nvSpPr>
        <p:spPr>
          <a:xfrm>
            <a:off x="520687" y="6476838"/>
            <a:ext cx="11150321" cy="6350"/>
          </a:xfrm>
          <a:prstGeom prst="rect">
            <a:avLst/>
          </a:prstGeom>
          <a:solidFill>
            <a:srgbClr val="0C0C12"/>
          </a:solidFill>
          <a:ln/>
        </p:spPr>
      </p:sp>
      <p:sp>
        <p:nvSpPr>
          <p:cNvPr id="19" name="Text 17"/>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20" name="Text 18"/>
          <p:cNvSpPr txBox="1"/>
          <p:nvPr/>
        </p:nvSpPr>
        <p:spPr>
          <a:xfrm>
            <a:off x="10038801" y="380990"/>
            <a:ext cx="1632207"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THE CMMC 20X POSITION</a:t>
            </a:r>
            <a:endParaRPr lang="en-US" sz="873" dirty="0"/>
          </a:p>
        </p:txBody>
      </p:sp>
      <p:sp>
        <p:nvSpPr>
          <p:cNvPr id="21" name="Text 19"/>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KEEP THE LEVEL 2 BASELINE</a:t>
            </a:r>
            <a:endParaRPr lang="en-US" sz="1067" dirty="0"/>
          </a:p>
        </p:txBody>
      </p:sp>
      <p:sp>
        <p:nvSpPr>
          <p:cNvPr id="22" name="Text 20"/>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Keep the standard. </a:t>
            </a:r>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Change five parts</a:t>
            </a:r>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 of the work.</a:t>
            </a:r>
            <a:endParaRPr lang="en-US" sz="3444" dirty="0"/>
          </a:p>
        </p:txBody>
      </p:sp>
      <p:sp>
        <p:nvSpPr>
          <p:cNvPr id="23" name="Text 21"/>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Change where security facts come from, how often they are checked, and how often people must re-enter them.</a:t>
            </a:r>
            <a:endParaRPr lang="en-US" sz="1692" dirty="0"/>
          </a:p>
        </p:txBody>
      </p:sp>
      <p:sp>
        <p:nvSpPr>
          <p:cNvPr id="24" name="Text 22"/>
          <p:cNvSpPr txBox="1"/>
          <p:nvPr/>
        </p:nvSpPr>
        <p:spPr>
          <a:xfrm>
            <a:off x="520687" y="2719121"/>
            <a:ext cx="457189" cy="126997"/>
          </a:xfrm>
          <a:prstGeom prst="rect">
            <a:avLst/>
          </a:prstGeom>
          <a:noFill/>
          <a:ln/>
        </p:spPr>
        <p:txBody>
          <a:bodyPr wrap="square" lIns="0" tIns="0" rIns="0" bIns="0" rtlCol="0" anchor="t"/>
          <a:lstStyle/>
          <a:p>
            <a:pPr algn="l" indent="0" marL="0">
              <a:lnSpc>
                <a:spcPct val="86957"/>
              </a:lnSpc>
              <a:buNone/>
            </a:pPr>
            <a:r>
              <a:rPr lang="en-US" sz="1116" dirty="0">
                <a:solidFill>
                  <a:srgbClr val="2050F2"/>
                </a:solidFill>
                <a:latin typeface="SF Mono" pitchFamily="34" charset="0"/>
                <a:ea typeface="SF Mono" pitchFamily="34" charset="-122"/>
                <a:cs typeface="SF Mono" pitchFamily="34" charset="-120"/>
              </a:rPr>
              <a:t>01</a:t>
            </a:r>
            <a:endParaRPr lang="en-US" sz="1116" dirty="0"/>
          </a:p>
        </p:txBody>
      </p:sp>
      <p:sp>
        <p:nvSpPr>
          <p:cNvPr id="25" name="Text 23"/>
          <p:cNvSpPr txBox="1"/>
          <p:nvPr/>
        </p:nvSpPr>
        <p:spPr>
          <a:xfrm>
            <a:off x="1155671" y="2676359"/>
            <a:ext cx="3619410" cy="212521"/>
          </a:xfrm>
          <a:prstGeom prst="rect">
            <a:avLst/>
          </a:prstGeom>
          <a:noFill/>
          <a:ln/>
        </p:spPr>
        <p:txBody>
          <a:bodyPr wrap="square" lIns="0" tIns="0" rIns="0" bIns="0" rtlCol="0" anchor="t"/>
          <a:lstStyle/>
          <a:p>
            <a:pPr algn="l" indent="0" marL="0">
              <a:lnSpc>
                <a:spcPct val="108000"/>
              </a:lnSpc>
              <a:buNone/>
            </a:pPr>
            <a:r>
              <a:rPr lang="en-US" sz="1457" b="1" dirty="0">
                <a:solidFill>
                  <a:srgbClr val="0B0B14"/>
                </a:solidFill>
                <a:latin typeface="Outfit" pitchFamily="34" charset="0"/>
                <a:ea typeface="Outfit" pitchFamily="34" charset="-122"/>
                <a:cs typeface="Outfit" pitchFamily="34" charset="-120"/>
              </a:rPr>
              <a:t>Automation over documentation</a:t>
            </a:r>
            <a:endParaRPr lang="en-US" sz="1457" dirty="0"/>
          </a:p>
        </p:txBody>
      </p:sp>
      <p:sp>
        <p:nvSpPr>
          <p:cNvPr id="26" name="Text 24"/>
          <p:cNvSpPr txBox="1"/>
          <p:nvPr/>
        </p:nvSpPr>
        <p:spPr>
          <a:xfrm>
            <a:off x="4952876" y="2674176"/>
            <a:ext cx="6718132" cy="216887"/>
          </a:xfrm>
          <a:prstGeom prst="rect">
            <a:avLst/>
          </a:prstGeom>
          <a:noFill/>
          <a:ln/>
        </p:spPr>
        <p:txBody>
          <a:bodyPr wrap="square" lIns="0" tIns="0" rIns="0" bIns="0" rtlCol="0" anchor="t"/>
          <a:lstStyle/>
          <a:p>
            <a:pPr algn="l" indent="0" marL="0">
              <a:lnSpc>
                <a:spcPct val="122000"/>
              </a:lnSpc>
              <a:buNone/>
            </a:pPr>
            <a:r>
              <a:rPr lang="en-US" sz="1316" dirty="0">
                <a:solidFill>
                  <a:srgbClr val="30303C"/>
                </a:solidFill>
                <a:latin typeface="Outfit" pitchFamily="34" charset="0"/>
                <a:ea typeface="Outfit" pitchFamily="34" charset="-122"/>
                <a:cs typeface="Outfit" pitchFamily="34" charset="-120"/>
              </a:rPr>
              <a:t>Collect security facts from the systems that produce them.</a:t>
            </a:r>
            <a:endParaRPr lang="en-US" sz="1316" dirty="0"/>
          </a:p>
        </p:txBody>
      </p:sp>
      <p:sp>
        <p:nvSpPr>
          <p:cNvPr id="27" name="Text 25"/>
          <p:cNvSpPr txBox="1"/>
          <p:nvPr/>
        </p:nvSpPr>
        <p:spPr>
          <a:xfrm>
            <a:off x="520687" y="3468402"/>
            <a:ext cx="457189" cy="126997"/>
          </a:xfrm>
          <a:prstGeom prst="rect">
            <a:avLst/>
          </a:prstGeom>
          <a:noFill/>
          <a:ln/>
        </p:spPr>
        <p:txBody>
          <a:bodyPr wrap="square" lIns="0" tIns="0" rIns="0" bIns="0" rtlCol="0" anchor="t"/>
          <a:lstStyle/>
          <a:p>
            <a:pPr algn="l" indent="0" marL="0">
              <a:lnSpc>
                <a:spcPct val="86957"/>
              </a:lnSpc>
              <a:buNone/>
            </a:pPr>
            <a:r>
              <a:rPr lang="en-US" sz="1116" dirty="0">
                <a:solidFill>
                  <a:srgbClr val="2050F2"/>
                </a:solidFill>
                <a:latin typeface="SF Mono" pitchFamily="34" charset="0"/>
                <a:ea typeface="SF Mono" pitchFamily="34" charset="-122"/>
                <a:cs typeface="SF Mono" pitchFamily="34" charset="-120"/>
              </a:rPr>
              <a:t>02</a:t>
            </a:r>
            <a:endParaRPr lang="en-US" sz="1116" dirty="0"/>
          </a:p>
        </p:txBody>
      </p:sp>
      <p:sp>
        <p:nvSpPr>
          <p:cNvPr id="28" name="Text 26"/>
          <p:cNvSpPr txBox="1"/>
          <p:nvPr/>
        </p:nvSpPr>
        <p:spPr>
          <a:xfrm>
            <a:off x="1155671" y="3425640"/>
            <a:ext cx="3619410" cy="212521"/>
          </a:xfrm>
          <a:prstGeom prst="rect">
            <a:avLst/>
          </a:prstGeom>
          <a:noFill/>
          <a:ln/>
        </p:spPr>
        <p:txBody>
          <a:bodyPr wrap="square" lIns="0" tIns="0" rIns="0" bIns="0" rtlCol="0" anchor="t"/>
          <a:lstStyle/>
          <a:p>
            <a:pPr algn="l" indent="0" marL="0">
              <a:lnSpc>
                <a:spcPct val="108000"/>
              </a:lnSpc>
              <a:buNone/>
            </a:pPr>
            <a:r>
              <a:rPr lang="en-US" sz="1457" b="1" dirty="0">
                <a:solidFill>
                  <a:srgbClr val="0B0B14"/>
                </a:solidFill>
                <a:latin typeface="Outfit" pitchFamily="34" charset="0"/>
                <a:ea typeface="Outfit" pitchFamily="34" charset="-122"/>
                <a:cs typeface="Outfit" pitchFamily="34" charset="-120"/>
              </a:rPr>
              <a:t>Continuous over point-in-time</a:t>
            </a:r>
            <a:endParaRPr lang="en-US" sz="1457" dirty="0"/>
          </a:p>
        </p:txBody>
      </p:sp>
      <p:sp>
        <p:nvSpPr>
          <p:cNvPr id="29" name="Text 27"/>
          <p:cNvSpPr txBox="1"/>
          <p:nvPr/>
        </p:nvSpPr>
        <p:spPr>
          <a:xfrm>
            <a:off x="4952876" y="3423457"/>
            <a:ext cx="6718132" cy="216887"/>
          </a:xfrm>
          <a:prstGeom prst="rect">
            <a:avLst/>
          </a:prstGeom>
          <a:noFill/>
          <a:ln/>
        </p:spPr>
        <p:txBody>
          <a:bodyPr wrap="square" lIns="0" tIns="0" rIns="0" bIns="0" rtlCol="0" anchor="t"/>
          <a:lstStyle/>
          <a:p>
            <a:pPr algn="l" indent="0" marL="0">
              <a:lnSpc>
                <a:spcPct val="122000"/>
              </a:lnSpc>
              <a:buNone/>
            </a:pPr>
            <a:r>
              <a:rPr lang="en-US" sz="1316" dirty="0">
                <a:solidFill>
                  <a:srgbClr val="30303C"/>
                </a:solidFill>
                <a:latin typeface="Outfit" pitchFamily="34" charset="0"/>
                <a:ea typeface="Outfit" pitchFamily="34" charset="-122"/>
                <a:cs typeface="Outfit" pitchFamily="34" charset="-120"/>
              </a:rPr>
              <a:t>Recheck what changed, when it changed.</a:t>
            </a:r>
            <a:endParaRPr lang="en-US" sz="1316" dirty="0"/>
          </a:p>
        </p:txBody>
      </p:sp>
      <p:sp>
        <p:nvSpPr>
          <p:cNvPr id="30" name="Text 28"/>
          <p:cNvSpPr txBox="1"/>
          <p:nvPr/>
        </p:nvSpPr>
        <p:spPr>
          <a:xfrm>
            <a:off x="520687" y="4217684"/>
            <a:ext cx="457189" cy="126997"/>
          </a:xfrm>
          <a:prstGeom prst="rect">
            <a:avLst/>
          </a:prstGeom>
          <a:noFill/>
          <a:ln/>
        </p:spPr>
        <p:txBody>
          <a:bodyPr wrap="square" lIns="0" tIns="0" rIns="0" bIns="0" rtlCol="0" anchor="t"/>
          <a:lstStyle/>
          <a:p>
            <a:pPr algn="l" indent="0" marL="0">
              <a:lnSpc>
                <a:spcPct val="86957"/>
              </a:lnSpc>
              <a:buNone/>
            </a:pPr>
            <a:r>
              <a:rPr lang="en-US" sz="1116" dirty="0">
                <a:solidFill>
                  <a:srgbClr val="2050F2"/>
                </a:solidFill>
                <a:latin typeface="SF Mono" pitchFamily="34" charset="0"/>
                <a:ea typeface="SF Mono" pitchFamily="34" charset="-122"/>
                <a:cs typeface="SF Mono" pitchFamily="34" charset="-120"/>
              </a:rPr>
              <a:t>03</a:t>
            </a:r>
            <a:endParaRPr lang="en-US" sz="1116" dirty="0"/>
          </a:p>
        </p:txBody>
      </p:sp>
      <p:sp>
        <p:nvSpPr>
          <p:cNvPr id="31" name="Text 29"/>
          <p:cNvSpPr txBox="1"/>
          <p:nvPr/>
        </p:nvSpPr>
        <p:spPr>
          <a:xfrm>
            <a:off x="1155671" y="4068661"/>
            <a:ext cx="3619410" cy="425042"/>
          </a:xfrm>
          <a:prstGeom prst="rect">
            <a:avLst/>
          </a:prstGeom>
          <a:noFill/>
          <a:ln/>
        </p:spPr>
        <p:txBody>
          <a:bodyPr wrap="square" lIns="0" tIns="0" rIns="0" bIns="0" rtlCol="0" anchor="t"/>
          <a:lstStyle/>
          <a:p>
            <a:pPr algn="l" indent="0" marL="0">
              <a:lnSpc>
                <a:spcPct val="108000"/>
              </a:lnSpc>
              <a:buNone/>
            </a:pPr>
            <a:r>
              <a:rPr lang="en-US" sz="1457" b="1" dirty="0">
                <a:solidFill>
                  <a:srgbClr val="0B0B14"/>
                </a:solidFill>
                <a:latin typeface="Outfit" pitchFamily="34" charset="0"/>
                <a:ea typeface="Outfit" pitchFamily="34" charset="-122"/>
                <a:cs typeface="Outfit" pitchFamily="34" charset="-120"/>
              </a:rPr>
              <a:t>Assessment-ready over dashboard green</a:t>
            </a:r>
            <a:endParaRPr lang="en-US" sz="1457" dirty="0"/>
          </a:p>
        </p:txBody>
      </p:sp>
      <p:sp>
        <p:nvSpPr>
          <p:cNvPr id="32" name="Text 30"/>
          <p:cNvSpPr txBox="1"/>
          <p:nvPr/>
        </p:nvSpPr>
        <p:spPr>
          <a:xfrm>
            <a:off x="4952876" y="4172739"/>
            <a:ext cx="6718132" cy="216887"/>
          </a:xfrm>
          <a:prstGeom prst="rect">
            <a:avLst/>
          </a:prstGeom>
          <a:noFill/>
          <a:ln/>
        </p:spPr>
        <p:txBody>
          <a:bodyPr wrap="square" lIns="0" tIns="0" rIns="0" bIns="0" rtlCol="0" anchor="t"/>
          <a:lstStyle/>
          <a:p>
            <a:pPr algn="l" indent="0" marL="0">
              <a:lnSpc>
                <a:spcPct val="122000"/>
              </a:lnSpc>
              <a:buNone/>
            </a:pPr>
            <a:r>
              <a:rPr lang="en-US" sz="1316" dirty="0">
                <a:solidFill>
                  <a:srgbClr val="30303C"/>
                </a:solidFill>
                <a:latin typeface="Outfit" pitchFamily="34" charset="0"/>
                <a:ea typeface="Outfit" pitchFamily="34" charset="-122"/>
                <a:cs typeface="Outfit" pitchFamily="34" charset="-120"/>
              </a:rPr>
              <a:t>Preserve source, date, scope, and limits.</a:t>
            </a:r>
            <a:endParaRPr lang="en-US" sz="1316" dirty="0"/>
          </a:p>
        </p:txBody>
      </p:sp>
      <p:sp>
        <p:nvSpPr>
          <p:cNvPr id="33" name="Text 31"/>
          <p:cNvSpPr txBox="1"/>
          <p:nvPr/>
        </p:nvSpPr>
        <p:spPr>
          <a:xfrm>
            <a:off x="520687" y="4966965"/>
            <a:ext cx="457189" cy="126997"/>
          </a:xfrm>
          <a:prstGeom prst="rect">
            <a:avLst/>
          </a:prstGeom>
          <a:noFill/>
          <a:ln/>
        </p:spPr>
        <p:txBody>
          <a:bodyPr wrap="square" lIns="0" tIns="0" rIns="0" bIns="0" rtlCol="0" anchor="t"/>
          <a:lstStyle/>
          <a:p>
            <a:pPr algn="l" indent="0" marL="0">
              <a:lnSpc>
                <a:spcPct val="86957"/>
              </a:lnSpc>
              <a:buNone/>
            </a:pPr>
            <a:r>
              <a:rPr lang="en-US" sz="1116" dirty="0">
                <a:solidFill>
                  <a:srgbClr val="2050F2"/>
                </a:solidFill>
                <a:latin typeface="SF Mono" pitchFamily="34" charset="0"/>
                <a:ea typeface="SF Mono" pitchFamily="34" charset="-122"/>
                <a:cs typeface="SF Mono" pitchFamily="34" charset="-120"/>
              </a:rPr>
              <a:t>04</a:t>
            </a:r>
            <a:endParaRPr lang="en-US" sz="1116" dirty="0"/>
          </a:p>
        </p:txBody>
      </p:sp>
      <p:sp>
        <p:nvSpPr>
          <p:cNvPr id="34" name="Text 32"/>
          <p:cNvSpPr txBox="1"/>
          <p:nvPr/>
        </p:nvSpPr>
        <p:spPr>
          <a:xfrm>
            <a:off x="1155671" y="4924203"/>
            <a:ext cx="3619410" cy="212521"/>
          </a:xfrm>
          <a:prstGeom prst="rect">
            <a:avLst/>
          </a:prstGeom>
          <a:noFill/>
          <a:ln/>
        </p:spPr>
        <p:txBody>
          <a:bodyPr wrap="square" lIns="0" tIns="0" rIns="0" bIns="0" rtlCol="0" anchor="t"/>
          <a:lstStyle/>
          <a:p>
            <a:pPr algn="l" indent="0" marL="0">
              <a:lnSpc>
                <a:spcPct val="108000"/>
              </a:lnSpc>
              <a:buNone/>
            </a:pPr>
            <a:r>
              <a:rPr lang="en-US" sz="1457" b="1" dirty="0">
                <a:solidFill>
                  <a:srgbClr val="0B0B14"/>
                </a:solidFill>
                <a:latin typeface="Outfit" pitchFamily="34" charset="0"/>
                <a:ea typeface="Outfit" pitchFamily="34" charset="-122"/>
                <a:cs typeface="Outfit" pitchFamily="34" charset="-120"/>
              </a:rPr>
              <a:t>Accessible over enterprise-only</a:t>
            </a:r>
            <a:endParaRPr lang="en-US" sz="1457" dirty="0"/>
          </a:p>
        </p:txBody>
      </p:sp>
      <p:sp>
        <p:nvSpPr>
          <p:cNvPr id="35" name="Text 33"/>
          <p:cNvSpPr txBox="1"/>
          <p:nvPr/>
        </p:nvSpPr>
        <p:spPr>
          <a:xfrm>
            <a:off x="4952876" y="4922020"/>
            <a:ext cx="6718132" cy="216887"/>
          </a:xfrm>
          <a:prstGeom prst="rect">
            <a:avLst/>
          </a:prstGeom>
          <a:noFill/>
          <a:ln/>
        </p:spPr>
        <p:txBody>
          <a:bodyPr wrap="square" lIns="0" tIns="0" rIns="0" bIns="0" rtlCol="0" anchor="t"/>
          <a:lstStyle/>
          <a:p>
            <a:pPr algn="l" indent="0" marL="0">
              <a:lnSpc>
                <a:spcPct val="122000"/>
              </a:lnSpc>
              <a:buNone/>
            </a:pPr>
            <a:r>
              <a:rPr lang="en-US" sz="1316" dirty="0">
                <a:solidFill>
                  <a:srgbClr val="30303C"/>
                </a:solidFill>
                <a:latin typeface="Outfit" pitchFamily="34" charset="0"/>
                <a:ea typeface="Outfit" pitchFamily="34" charset="-122"/>
                <a:cs typeface="Outfit" pitchFamily="34" charset="-120"/>
              </a:rPr>
              <a:t>Reach the same baseline without enterprise-scale overhead.</a:t>
            </a:r>
            <a:endParaRPr lang="en-US" sz="1316" dirty="0"/>
          </a:p>
        </p:txBody>
      </p:sp>
      <p:sp>
        <p:nvSpPr>
          <p:cNvPr id="36" name="Text 34"/>
          <p:cNvSpPr txBox="1"/>
          <p:nvPr/>
        </p:nvSpPr>
        <p:spPr>
          <a:xfrm>
            <a:off x="520687" y="5716246"/>
            <a:ext cx="457189" cy="126997"/>
          </a:xfrm>
          <a:prstGeom prst="rect">
            <a:avLst/>
          </a:prstGeom>
          <a:noFill/>
          <a:ln/>
        </p:spPr>
        <p:txBody>
          <a:bodyPr wrap="square" lIns="0" tIns="0" rIns="0" bIns="0" rtlCol="0" anchor="t"/>
          <a:lstStyle/>
          <a:p>
            <a:pPr algn="l" indent="0" marL="0">
              <a:lnSpc>
                <a:spcPct val="86957"/>
              </a:lnSpc>
              <a:buNone/>
            </a:pPr>
            <a:r>
              <a:rPr lang="en-US" sz="1116" dirty="0">
                <a:solidFill>
                  <a:srgbClr val="2050F2"/>
                </a:solidFill>
                <a:latin typeface="SF Mono" pitchFamily="34" charset="0"/>
                <a:ea typeface="SF Mono" pitchFamily="34" charset="-122"/>
                <a:cs typeface="SF Mono" pitchFamily="34" charset="-120"/>
              </a:rPr>
              <a:t>05</a:t>
            </a:r>
            <a:endParaRPr lang="en-US" sz="1116" dirty="0"/>
          </a:p>
        </p:txBody>
      </p:sp>
      <p:sp>
        <p:nvSpPr>
          <p:cNvPr id="37" name="Text 35"/>
          <p:cNvSpPr txBox="1"/>
          <p:nvPr/>
        </p:nvSpPr>
        <p:spPr>
          <a:xfrm>
            <a:off x="1155671" y="5673484"/>
            <a:ext cx="3619410" cy="212521"/>
          </a:xfrm>
          <a:prstGeom prst="rect">
            <a:avLst/>
          </a:prstGeom>
          <a:noFill/>
          <a:ln/>
        </p:spPr>
        <p:txBody>
          <a:bodyPr wrap="square" lIns="0" tIns="0" rIns="0" bIns="0" rtlCol="0" anchor="t"/>
          <a:lstStyle/>
          <a:p>
            <a:pPr algn="l" indent="0" marL="0">
              <a:lnSpc>
                <a:spcPct val="108000"/>
              </a:lnSpc>
              <a:buNone/>
            </a:pPr>
            <a:r>
              <a:rPr lang="en-US" sz="1457" b="1" dirty="0">
                <a:solidFill>
                  <a:srgbClr val="0B0B14"/>
                </a:solidFill>
                <a:latin typeface="Outfit" pitchFamily="34" charset="0"/>
                <a:ea typeface="Outfit" pitchFamily="34" charset="-122"/>
                <a:cs typeface="Outfit" pitchFamily="34" charset="-120"/>
              </a:rPr>
              <a:t>Ecosystem-wide over contractor-only</a:t>
            </a:r>
            <a:endParaRPr lang="en-US" sz="1457" dirty="0"/>
          </a:p>
        </p:txBody>
      </p:sp>
      <p:sp>
        <p:nvSpPr>
          <p:cNvPr id="38" name="Text 36"/>
          <p:cNvSpPr txBox="1"/>
          <p:nvPr/>
        </p:nvSpPr>
        <p:spPr>
          <a:xfrm>
            <a:off x="4952876" y="5671301"/>
            <a:ext cx="6718132" cy="216887"/>
          </a:xfrm>
          <a:prstGeom prst="rect">
            <a:avLst/>
          </a:prstGeom>
          <a:noFill/>
          <a:ln/>
        </p:spPr>
        <p:txBody>
          <a:bodyPr wrap="square" lIns="0" tIns="0" rIns="0" bIns="0" rtlCol="0" anchor="t"/>
          <a:lstStyle/>
          <a:p>
            <a:pPr algn="l" indent="0" marL="0">
              <a:lnSpc>
                <a:spcPct val="122000"/>
              </a:lnSpc>
              <a:buNone/>
            </a:pPr>
            <a:r>
              <a:rPr lang="en-US" sz="1316" dirty="0">
                <a:solidFill>
                  <a:srgbClr val="30303C"/>
                </a:solidFill>
                <a:latin typeface="Outfit" pitchFamily="34" charset="0"/>
                <a:ea typeface="Outfit" pitchFamily="34" charset="-122"/>
                <a:cs typeface="Outfit" pitchFamily="34" charset="-120"/>
              </a:rPr>
              <a:t>Make responsibility follow the work across organizations.</a:t>
            </a:r>
            <a:endParaRPr lang="en-US" sz="1316" dirty="0"/>
          </a:p>
        </p:txBody>
      </p:sp>
      <p:sp>
        <p:nvSpPr>
          <p:cNvPr id="39" name="Text 37"/>
          <p:cNvSpPr txBox="1"/>
          <p:nvPr/>
        </p:nvSpPr>
        <p:spPr>
          <a:xfrm>
            <a:off x="520687" y="6559386"/>
            <a:ext cx="1450840"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cmmc20x.com/blueprint</a:t>
            </a:r>
            <a:endParaRPr lang="en-US" sz="824" dirty="0"/>
          </a:p>
        </p:txBody>
      </p:sp>
      <p:sp>
        <p:nvSpPr>
          <p:cNvPr id="40" name="Text 38"/>
          <p:cNvSpPr txBox="1"/>
          <p:nvPr/>
        </p:nvSpPr>
        <p:spPr>
          <a:xfrm>
            <a:off x="2149322"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41" name="Text 39"/>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04 / 09</a:t>
            </a:r>
            <a:endParaRPr lang="en-US" sz="824" dirty="0"/>
          </a:p>
        </p:txBody>
      </p:sp>
      <p:sp>
        <p:nvSpPr>
          <p:cNvPr id="43" name="Shape 40">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658798"/>
            <a:ext cx="11150321" cy="1993850"/>
          </a:xfrm>
          <a:prstGeom prst="rect">
            <a:avLst/>
          </a:prstGeom>
          <a:ln/>
        </p:spPr>
      </p:sp>
      <p:sp>
        <p:nvSpPr>
          <p:cNvPr id="6" name="Shape 4"/>
          <p:cNvSpPr/>
          <p:nvPr/>
        </p:nvSpPr>
        <p:spPr>
          <a:xfrm>
            <a:off x="520687" y="2658798"/>
            <a:ext cx="11150321" cy="12700"/>
          </a:xfrm>
          <a:prstGeom prst="rect">
            <a:avLst/>
          </a:prstGeom>
          <a:solidFill>
            <a:srgbClr val="0B0B14"/>
          </a:solidFill>
          <a:ln/>
        </p:spPr>
      </p:sp>
      <p:sp>
        <p:nvSpPr>
          <p:cNvPr id="7" name="Shape 5"/>
          <p:cNvSpPr/>
          <p:nvPr/>
        </p:nvSpPr>
        <p:spPr>
          <a:xfrm>
            <a:off x="520687" y="4639948"/>
            <a:ext cx="11150321" cy="12700"/>
          </a:xfrm>
          <a:prstGeom prst="rect">
            <a:avLst/>
          </a:prstGeom>
          <a:solidFill>
            <a:srgbClr val="0B0B14"/>
          </a:solidFill>
          <a:ln/>
        </p:spPr>
      </p:sp>
      <p:sp>
        <p:nvSpPr>
          <p:cNvPr id="8" name="Shape 6"/>
          <p:cNvSpPr/>
          <p:nvPr/>
        </p:nvSpPr>
        <p:spPr>
          <a:xfrm>
            <a:off x="520687" y="2950890"/>
            <a:ext cx="1858321" cy="1333467"/>
          </a:xfrm>
          <a:prstGeom prst="rect">
            <a:avLst/>
          </a:prstGeom>
          <a:ln/>
        </p:spPr>
      </p:sp>
      <p:sp>
        <p:nvSpPr>
          <p:cNvPr id="9" name="Shape 7"/>
          <p:cNvSpPr/>
          <p:nvPr/>
        </p:nvSpPr>
        <p:spPr>
          <a:xfrm>
            <a:off x="2372658" y="2950890"/>
            <a:ext cx="6350" cy="1333467"/>
          </a:xfrm>
          <a:prstGeom prst="rect">
            <a:avLst/>
          </a:prstGeom>
          <a:solidFill>
            <a:srgbClr val="0C0C12"/>
          </a:solidFill>
          <a:ln/>
        </p:spPr>
      </p:sp>
      <p:sp>
        <p:nvSpPr>
          <p:cNvPr id="10" name="Shape 8"/>
          <p:cNvSpPr/>
          <p:nvPr/>
        </p:nvSpPr>
        <p:spPr>
          <a:xfrm>
            <a:off x="2379008" y="2950890"/>
            <a:ext cx="1858420" cy="1333467"/>
          </a:xfrm>
          <a:prstGeom prst="rect">
            <a:avLst/>
          </a:prstGeom>
          <a:ln/>
        </p:spPr>
      </p:sp>
      <p:sp>
        <p:nvSpPr>
          <p:cNvPr id="11" name="Shape 9"/>
          <p:cNvSpPr/>
          <p:nvPr/>
        </p:nvSpPr>
        <p:spPr>
          <a:xfrm>
            <a:off x="4231078" y="2950890"/>
            <a:ext cx="6350" cy="1333467"/>
          </a:xfrm>
          <a:prstGeom prst="rect">
            <a:avLst/>
          </a:prstGeom>
          <a:solidFill>
            <a:srgbClr val="0C0C12"/>
          </a:solidFill>
          <a:ln/>
        </p:spPr>
      </p:sp>
      <p:sp>
        <p:nvSpPr>
          <p:cNvPr id="12" name="Shape 10"/>
          <p:cNvSpPr/>
          <p:nvPr/>
        </p:nvSpPr>
        <p:spPr>
          <a:xfrm>
            <a:off x="4237428" y="2950890"/>
            <a:ext cx="1858321" cy="1333467"/>
          </a:xfrm>
          <a:prstGeom prst="rect">
            <a:avLst/>
          </a:prstGeom>
          <a:ln/>
        </p:spPr>
      </p:sp>
      <p:sp>
        <p:nvSpPr>
          <p:cNvPr id="13" name="Shape 11"/>
          <p:cNvSpPr/>
          <p:nvPr/>
        </p:nvSpPr>
        <p:spPr>
          <a:xfrm>
            <a:off x="6089399" y="2950890"/>
            <a:ext cx="6350" cy="1333467"/>
          </a:xfrm>
          <a:prstGeom prst="rect">
            <a:avLst/>
          </a:prstGeom>
          <a:solidFill>
            <a:srgbClr val="0C0C12"/>
          </a:solidFill>
          <a:ln/>
        </p:spPr>
      </p:sp>
      <p:sp>
        <p:nvSpPr>
          <p:cNvPr id="14" name="Shape 12"/>
          <p:cNvSpPr/>
          <p:nvPr/>
        </p:nvSpPr>
        <p:spPr>
          <a:xfrm>
            <a:off x="6095748" y="2950890"/>
            <a:ext cx="1858420" cy="1333467"/>
          </a:xfrm>
          <a:prstGeom prst="rect">
            <a:avLst/>
          </a:prstGeom>
          <a:ln/>
        </p:spPr>
      </p:sp>
      <p:sp>
        <p:nvSpPr>
          <p:cNvPr id="15" name="Shape 13"/>
          <p:cNvSpPr/>
          <p:nvPr/>
        </p:nvSpPr>
        <p:spPr>
          <a:xfrm>
            <a:off x="7947818" y="2950890"/>
            <a:ext cx="6350" cy="1333467"/>
          </a:xfrm>
          <a:prstGeom prst="rect">
            <a:avLst/>
          </a:prstGeom>
          <a:solidFill>
            <a:srgbClr val="0C0C12"/>
          </a:solidFill>
          <a:ln/>
        </p:spPr>
      </p:sp>
      <p:sp>
        <p:nvSpPr>
          <p:cNvPr id="16" name="Shape 14"/>
          <p:cNvSpPr/>
          <p:nvPr/>
        </p:nvSpPr>
        <p:spPr>
          <a:xfrm>
            <a:off x="7954168" y="2950890"/>
            <a:ext cx="1858420" cy="1333467"/>
          </a:xfrm>
          <a:prstGeom prst="rect">
            <a:avLst/>
          </a:prstGeom>
          <a:ln/>
        </p:spPr>
      </p:sp>
      <p:sp>
        <p:nvSpPr>
          <p:cNvPr id="17" name="Shape 15"/>
          <p:cNvSpPr/>
          <p:nvPr/>
        </p:nvSpPr>
        <p:spPr>
          <a:xfrm>
            <a:off x="9806238" y="2950890"/>
            <a:ext cx="6350" cy="1333467"/>
          </a:xfrm>
          <a:prstGeom prst="rect">
            <a:avLst/>
          </a:prstGeom>
          <a:solidFill>
            <a:srgbClr val="0C0C12"/>
          </a:solidFill>
          <a:ln/>
        </p:spPr>
      </p:sp>
      <p:sp>
        <p:nvSpPr>
          <p:cNvPr id="18" name="Shape 16"/>
          <p:cNvSpPr/>
          <p:nvPr/>
        </p:nvSpPr>
        <p:spPr>
          <a:xfrm>
            <a:off x="520687" y="6476838"/>
            <a:ext cx="11150321" cy="209545"/>
          </a:xfrm>
          <a:prstGeom prst="rect">
            <a:avLst/>
          </a:prstGeom>
          <a:ln/>
        </p:spPr>
      </p:sp>
      <p:sp>
        <p:nvSpPr>
          <p:cNvPr id="19" name="Shape 17"/>
          <p:cNvSpPr/>
          <p:nvPr/>
        </p:nvSpPr>
        <p:spPr>
          <a:xfrm>
            <a:off x="520687" y="6476838"/>
            <a:ext cx="11150321" cy="6350"/>
          </a:xfrm>
          <a:prstGeom prst="rect">
            <a:avLst/>
          </a:prstGeom>
          <a:solidFill>
            <a:srgbClr val="0C0C12"/>
          </a:solidFill>
          <a:ln/>
        </p:spPr>
      </p:sp>
      <p:sp>
        <p:nvSpPr>
          <p:cNvPr id="20" name="Text 18"/>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21" name="Text 19"/>
          <p:cNvSpPr txBox="1"/>
          <p:nvPr/>
        </p:nvSpPr>
        <p:spPr>
          <a:xfrm>
            <a:off x="10038801" y="380990"/>
            <a:ext cx="1632207"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THE MAINTAINED RECORD</a:t>
            </a:r>
            <a:endParaRPr lang="en-US" sz="873" dirty="0"/>
          </a:p>
        </p:txBody>
      </p:sp>
      <p:sp>
        <p:nvSpPr>
          <p:cNvPr id="22" name="Text 20"/>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THE BLUEPRINT</a:t>
            </a:r>
            <a:endParaRPr lang="en-US" sz="1067" dirty="0"/>
          </a:p>
        </p:txBody>
      </p:sp>
      <p:sp>
        <p:nvSpPr>
          <p:cNvPr id="23" name="Text 21"/>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The security work should </a:t>
            </a:r>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produce the proof.</a:t>
            </a:r>
            <a:endParaRPr lang="en-US" sz="3444" dirty="0"/>
          </a:p>
        </p:txBody>
      </p:sp>
      <p:sp>
        <p:nvSpPr>
          <p:cNvPr id="24" name="Text 22"/>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In the proposed model, assessment tests evidence already current. Suppliers maintain the record between reviews.</a:t>
            </a:r>
            <a:endParaRPr lang="en-US" sz="1692" dirty="0"/>
          </a:p>
        </p:txBody>
      </p:sp>
      <p:sp>
        <p:nvSpPr>
          <p:cNvPr id="25" name="Text 23"/>
          <p:cNvSpPr txBox="1"/>
          <p:nvPr/>
        </p:nvSpPr>
        <p:spPr>
          <a:xfrm>
            <a:off x="520687" y="2950890"/>
            <a:ext cx="1674175"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01</a:t>
            </a:r>
            <a:endParaRPr lang="en-US" sz="1067" dirty="0"/>
          </a:p>
        </p:txBody>
      </p:sp>
      <p:sp>
        <p:nvSpPr>
          <p:cNvPr id="26" name="Text 24"/>
          <p:cNvSpPr txBox="1"/>
          <p:nvPr/>
        </p:nvSpPr>
        <p:spPr>
          <a:xfrm>
            <a:off x="520687" y="3179485"/>
            <a:ext cx="1674175"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Scope</a:t>
            </a:r>
            <a:endParaRPr lang="en-US" sz="1786" dirty="0"/>
          </a:p>
        </p:txBody>
      </p:sp>
      <p:sp>
        <p:nvSpPr>
          <p:cNvPr id="27" name="Text 25"/>
          <p:cNvSpPr txBox="1"/>
          <p:nvPr/>
        </p:nvSpPr>
        <p:spPr>
          <a:xfrm>
            <a:off x="520687" y="3528726"/>
            <a:ext cx="1674175" cy="390515"/>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Name the boundary and owners.</a:t>
            </a:r>
            <a:endParaRPr lang="en-US" sz="1175" dirty="0"/>
          </a:p>
        </p:txBody>
      </p:sp>
      <p:sp>
        <p:nvSpPr>
          <p:cNvPr id="28" name="Text 26"/>
          <p:cNvSpPr txBox="1"/>
          <p:nvPr/>
        </p:nvSpPr>
        <p:spPr>
          <a:xfrm>
            <a:off x="2556803" y="2950890"/>
            <a:ext cx="1496479"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02</a:t>
            </a:r>
            <a:endParaRPr lang="en-US" sz="1067" dirty="0"/>
          </a:p>
        </p:txBody>
      </p:sp>
      <p:sp>
        <p:nvSpPr>
          <p:cNvPr id="29" name="Text 27"/>
          <p:cNvSpPr txBox="1"/>
          <p:nvPr/>
        </p:nvSpPr>
        <p:spPr>
          <a:xfrm>
            <a:off x="2556803" y="3179485"/>
            <a:ext cx="1496479"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Protect</a:t>
            </a:r>
            <a:endParaRPr lang="en-US" sz="1786" dirty="0"/>
          </a:p>
        </p:txBody>
      </p:sp>
      <p:sp>
        <p:nvSpPr>
          <p:cNvPr id="30" name="Text 28"/>
          <p:cNvSpPr txBox="1"/>
          <p:nvPr/>
        </p:nvSpPr>
        <p:spPr>
          <a:xfrm>
            <a:off x="2556803" y="3528726"/>
            <a:ext cx="1496479" cy="390515"/>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Implement the safeguards.</a:t>
            </a:r>
            <a:endParaRPr lang="en-US" sz="1175" dirty="0"/>
          </a:p>
        </p:txBody>
      </p:sp>
      <p:sp>
        <p:nvSpPr>
          <p:cNvPr id="31" name="Text 29"/>
          <p:cNvSpPr txBox="1"/>
          <p:nvPr/>
        </p:nvSpPr>
        <p:spPr>
          <a:xfrm>
            <a:off x="4415223" y="2950890"/>
            <a:ext cx="1496380"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03</a:t>
            </a:r>
            <a:endParaRPr lang="en-US" sz="1067" dirty="0"/>
          </a:p>
        </p:txBody>
      </p:sp>
      <p:sp>
        <p:nvSpPr>
          <p:cNvPr id="32" name="Text 30"/>
          <p:cNvSpPr txBox="1"/>
          <p:nvPr/>
        </p:nvSpPr>
        <p:spPr>
          <a:xfrm>
            <a:off x="4415223" y="3179485"/>
            <a:ext cx="1496380"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Record</a:t>
            </a:r>
            <a:endParaRPr lang="en-US" sz="1786" dirty="0"/>
          </a:p>
        </p:txBody>
      </p:sp>
      <p:sp>
        <p:nvSpPr>
          <p:cNvPr id="33" name="Text 31"/>
          <p:cNvSpPr txBox="1"/>
          <p:nvPr/>
        </p:nvSpPr>
        <p:spPr>
          <a:xfrm>
            <a:off x="4415223" y="3528726"/>
            <a:ext cx="1496380" cy="390515"/>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Keep claims with their sources.</a:t>
            </a:r>
            <a:endParaRPr lang="en-US" sz="1175" dirty="0"/>
          </a:p>
        </p:txBody>
      </p:sp>
      <p:sp>
        <p:nvSpPr>
          <p:cNvPr id="34" name="Text 32"/>
          <p:cNvSpPr txBox="1"/>
          <p:nvPr/>
        </p:nvSpPr>
        <p:spPr>
          <a:xfrm>
            <a:off x="6273544" y="2950890"/>
            <a:ext cx="1496479"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04</a:t>
            </a:r>
            <a:endParaRPr lang="en-US" sz="1067" dirty="0"/>
          </a:p>
        </p:txBody>
      </p:sp>
      <p:sp>
        <p:nvSpPr>
          <p:cNvPr id="35" name="Text 33"/>
          <p:cNvSpPr txBox="1"/>
          <p:nvPr/>
        </p:nvSpPr>
        <p:spPr>
          <a:xfrm>
            <a:off x="6273544" y="3179485"/>
            <a:ext cx="1496479"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Check</a:t>
            </a:r>
            <a:endParaRPr lang="en-US" sz="1786" dirty="0"/>
          </a:p>
        </p:txBody>
      </p:sp>
      <p:sp>
        <p:nvSpPr>
          <p:cNvPr id="36" name="Text 34"/>
          <p:cNvSpPr txBox="1"/>
          <p:nvPr/>
        </p:nvSpPr>
        <p:spPr>
          <a:xfrm>
            <a:off x="6273544" y="3528726"/>
            <a:ext cx="1496479" cy="195258"/>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Run repeatable tests.</a:t>
            </a:r>
            <a:endParaRPr lang="en-US" sz="1175" dirty="0"/>
          </a:p>
        </p:txBody>
      </p:sp>
      <p:sp>
        <p:nvSpPr>
          <p:cNvPr id="37" name="Text 35"/>
          <p:cNvSpPr txBox="1"/>
          <p:nvPr/>
        </p:nvSpPr>
        <p:spPr>
          <a:xfrm>
            <a:off x="8131964" y="2950890"/>
            <a:ext cx="1496479"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05</a:t>
            </a:r>
            <a:endParaRPr lang="en-US" sz="1067" dirty="0"/>
          </a:p>
        </p:txBody>
      </p:sp>
      <p:sp>
        <p:nvSpPr>
          <p:cNvPr id="38" name="Text 36"/>
          <p:cNvSpPr txBox="1"/>
          <p:nvPr/>
        </p:nvSpPr>
        <p:spPr>
          <a:xfrm>
            <a:off x="8131964" y="3179485"/>
            <a:ext cx="1496479"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Decide</a:t>
            </a:r>
            <a:endParaRPr lang="en-US" sz="1786" dirty="0"/>
          </a:p>
        </p:txBody>
      </p:sp>
      <p:sp>
        <p:nvSpPr>
          <p:cNvPr id="39" name="Text 37"/>
          <p:cNvSpPr txBox="1"/>
          <p:nvPr/>
        </p:nvSpPr>
        <p:spPr>
          <a:xfrm>
            <a:off x="8131964" y="3528726"/>
            <a:ext cx="1496479" cy="390515"/>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Record the human finding.</a:t>
            </a:r>
            <a:endParaRPr lang="en-US" sz="1175" dirty="0"/>
          </a:p>
        </p:txBody>
      </p:sp>
      <p:sp>
        <p:nvSpPr>
          <p:cNvPr id="40" name="Text 38"/>
          <p:cNvSpPr txBox="1"/>
          <p:nvPr/>
        </p:nvSpPr>
        <p:spPr>
          <a:xfrm>
            <a:off x="9990384" y="2950890"/>
            <a:ext cx="1680525" cy="126997"/>
          </a:xfrm>
          <a:prstGeom prst="rect">
            <a:avLst/>
          </a:prstGeom>
          <a:noFill/>
          <a:ln/>
        </p:spPr>
        <p:txBody>
          <a:bodyPr wrap="square" lIns="0" tIns="0" rIns="0" bIns="0" rtlCol="0" anchor="t"/>
          <a:lstStyle/>
          <a:p>
            <a:pPr algn="l" indent="0" marL="0">
              <a:lnSpc>
                <a:spcPct val="90909"/>
              </a:lnSpc>
              <a:buNone/>
            </a:pPr>
            <a:r>
              <a:rPr lang="en-US" sz="1067" dirty="0">
                <a:solidFill>
                  <a:srgbClr val="2050F2"/>
                </a:solidFill>
                <a:latin typeface="SF Mono" pitchFamily="34" charset="0"/>
                <a:ea typeface="SF Mono" pitchFamily="34" charset="-122"/>
                <a:cs typeface="SF Mono" pitchFamily="34" charset="-120"/>
              </a:rPr>
              <a:t>06</a:t>
            </a:r>
            <a:endParaRPr lang="en-US" sz="1067" dirty="0"/>
          </a:p>
        </p:txBody>
      </p:sp>
      <p:sp>
        <p:nvSpPr>
          <p:cNvPr id="41" name="Text 39"/>
          <p:cNvSpPr txBox="1"/>
          <p:nvPr/>
        </p:nvSpPr>
        <p:spPr>
          <a:xfrm>
            <a:off x="9990384" y="3179485"/>
            <a:ext cx="1680525" cy="241294"/>
          </a:xfrm>
          <a:prstGeom prst="rect">
            <a:avLst/>
          </a:prstGeom>
          <a:noFill/>
          <a:ln/>
        </p:spPr>
        <p:txBody>
          <a:bodyPr wrap="square" lIns="0" tIns="0" rIns="0" bIns="0" rtlCol="0" anchor="t"/>
          <a:lstStyle/>
          <a:p>
            <a:pPr algn="l" indent="0" marL="0">
              <a:lnSpc>
                <a:spcPct val="100000"/>
              </a:lnSpc>
              <a:buNone/>
            </a:pPr>
            <a:r>
              <a:rPr lang="en-US" sz="1786" b="1" spc="-67" kern="0" dirty="0">
                <a:solidFill>
                  <a:srgbClr val="0B0B14"/>
                </a:solidFill>
                <a:latin typeface="Outfit" pitchFamily="34" charset="0"/>
                <a:ea typeface="Outfit" pitchFamily="34" charset="-122"/>
                <a:cs typeface="Outfit" pitchFamily="34" charset="-120"/>
              </a:rPr>
              <a:t>Update</a:t>
            </a:r>
            <a:endParaRPr lang="en-US" sz="1786" dirty="0"/>
          </a:p>
        </p:txBody>
      </p:sp>
      <p:sp>
        <p:nvSpPr>
          <p:cNvPr id="42" name="Text 40"/>
          <p:cNvSpPr txBox="1"/>
          <p:nvPr/>
        </p:nvSpPr>
        <p:spPr>
          <a:xfrm>
            <a:off x="9990384" y="3528726"/>
            <a:ext cx="1680525" cy="390515"/>
          </a:xfrm>
          <a:prstGeom prst="rect">
            <a:avLst/>
          </a:prstGeom>
          <a:noFill/>
          <a:ln/>
        </p:spPr>
        <p:txBody>
          <a:bodyPr wrap="square" lIns="0" tIns="0" rIns="0" bIns="0" rtlCol="0" anchor="t"/>
          <a:lstStyle/>
          <a:p>
            <a:pPr algn="l" indent="0" marL="0">
              <a:lnSpc>
                <a:spcPct val="123000"/>
              </a:lnSpc>
              <a:buNone/>
            </a:pPr>
            <a:r>
              <a:rPr lang="en-US" sz="1175" dirty="0">
                <a:solidFill>
                  <a:srgbClr val="30303C"/>
                </a:solidFill>
                <a:latin typeface="Outfit" pitchFamily="34" charset="0"/>
                <a:ea typeface="Outfit" pitchFamily="34" charset="-122"/>
                <a:cs typeface="Outfit" pitchFamily="34" charset="-120"/>
              </a:rPr>
              <a:t>Reopen only affected claims.</a:t>
            </a:r>
            <a:endParaRPr lang="en-US" sz="1175" dirty="0"/>
          </a:p>
        </p:txBody>
      </p:sp>
      <p:sp>
        <p:nvSpPr>
          <p:cNvPr id="43" name="Text 41"/>
          <p:cNvSpPr txBox="1"/>
          <p:nvPr/>
        </p:nvSpPr>
        <p:spPr>
          <a:xfrm>
            <a:off x="520687" y="4849493"/>
            <a:ext cx="6302714" cy="126997"/>
          </a:xfrm>
          <a:prstGeom prst="rect">
            <a:avLst/>
          </a:prstGeom>
          <a:noFill/>
          <a:ln/>
        </p:spPr>
        <p:txBody>
          <a:bodyPr wrap="square" lIns="0" tIns="0" rIns="0" bIns="0" rtlCol="0" anchor="t"/>
          <a:lstStyle/>
          <a:p>
            <a:pPr algn="l" indent="0" marL="0">
              <a:lnSpc>
                <a:spcPct val="58824"/>
              </a:lnSpc>
              <a:buNone/>
            </a:pPr>
            <a:r>
              <a:rPr lang="en-US" sz="1598" b="1" dirty="0">
                <a:solidFill>
                  <a:srgbClr val="2050F2"/>
                </a:solidFill>
                <a:latin typeface="Outfit" pitchFamily="34" charset="0"/>
                <a:ea typeface="Outfit" pitchFamily="34" charset="-122"/>
                <a:cs typeface="Outfit" pitchFamily="34" charset="-120"/>
              </a:rPr>
              <a:t>Maintain once. Recheck what changes. ↺</a:t>
            </a:r>
            <a:endParaRPr lang="en-US" sz="1598" dirty="0"/>
          </a:p>
        </p:txBody>
      </p:sp>
      <p:sp>
        <p:nvSpPr>
          <p:cNvPr id="44" name="Text 42"/>
          <p:cNvSpPr txBox="1"/>
          <p:nvPr/>
        </p:nvSpPr>
        <p:spPr>
          <a:xfrm>
            <a:off x="7128193" y="4849493"/>
            <a:ext cx="4542815" cy="126997"/>
          </a:xfrm>
          <a:prstGeom prst="rect">
            <a:avLst/>
          </a:prstGeom>
          <a:noFill/>
          <a:ln/>
        </p:spPr>
        <p:txBody>
          <a:bodyPr wrap="square" lIns="0" tIns="0" rIns="0" bIns="0" rtlCol="0" anchor="t"/>
          <a:lstStyle/>
          <a:p>
            <a:pPr algn="l" indent="0" marL="0">
              <a:lnSpc>
                <a:spcPct val="71429"/>
              </a:lnSpc>
              <a:buNone/>
            </a:pPr>
            <a:r>
              <a:rPr lang="en-US" sz="1316" dirty="0">
                <a:solidFill>
                  <a:srgbClr val="30303C"/>
                </a:solidFill>
                <a:latin typeface="Outfit" pitchFamily="34" charset="0"/>
                <a:ea typeface="Outfit" pitchFamily="34" charset="-122"/>
                <a:cs typeface="Outfit" pitchFamily="34" charset="-120"/>
              </a:rPr>
              <a:t>Source + date + scope + limitations travel with every claim.</a:t>
            </a:r>
            <a:endParaRPr lang="en-US" sz="1316" dirty="0"/>
          </a:p>
        </p:txBody>
      </p:sp>
      <p:sp>
        <p:nvSpPr>
          <p:cNvPr id="45" name="Text 43"/>
          <p:cNvSpPr txBox="1"/>
          <p:nvPr/>
        </p:nvSpPr>
        <p:spPr>
          <a:xfrm>
            <a:off x="520687" y="6559386"/>
            <a:ext cx="1450840"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cmmc20x.com/blueprint</a:t>
            </a:r>
            <a:endParaRPr lang="en-US" sz="824" dirty="0"/>
          </a:p>
        </p:txBody>
      </p:sp>
      <p:sp>
        <p:nvSpPr>
          <p:cNvPr id="46" name="Text 44"/>
          <p:cNvSpPr txBox="1"/>
          <p:nvPr/>
        </p:nvSpPr>
        <p:spPr>
          <a:xfrm>
            <a:off x="2149322"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47" name="Text 45"/>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05 / 09</a:t>
            </a:r>
            <a:endParaRPr lang="en-US" sz="824" dirty="0"/>
          </a:p>
        </p:txBody>
      </p:sp>
      <p:sp>
        <p:nvSpPr>
          <p:cNvPr id="49" name="Shape 46">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50" name="Shape 47">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51" name="Shape 48">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404804"/>
            <a:ext cx="11150321" cy="419090"/>
          </a:xfrm>
          <a:prstGeom prst="rect">
            <a:avLst/>
          </a:prstGeom>
          <a:solidFill>
            <a:srgbClr val="FBF9F3"/>
          </a:solidFill>
          <a:ln w="6350">
            <a:solidFill>
              <a:srgbClr val="0C0C15"/>
            </a:solidFill>
            <a:prstDash val="solid"/>
          </a:ln>
        </p:spPr>
      </p:sp>
      <p:sp>
        <p:nvSpPr>
          <p:cNvPr id="6" name="Shape 4"/>
          <p:cNvSpPr/>
          <p:nvPr/>
        </p:nvSpPr>
        <p:spPr>
          <a:xfrm>
            <a:off x="520687" y="2950890"/>
            <a:ext cx="11150321" cy="1727157"/>
          </a:xfrm>
          <a:prstGeom prst="rect">
            <a:avLst/>
          </a:prstGeom>
          <a:ln/>
        </p:spPr>
      </p:sp>
      <p:sp>
        <p:nvSpPr>
          <p:cNvPr id="7" name="Shape 5"/>
          <p:cNvSpPr/>
          <p:nvPr/>
        </p:nvSpPr>
        <p:spPr>
          <a:xfrm>
            <a:off x="520687" y="2950890"/>
            <a:ext cx="11150321" cy="6350"/>
          </a:xfrm>
          <a:prstGeom prst="rect">
            <a:avLst/>
          </a:prstGeom>
          <a:solidFill>
            <a:srgbClr val="0C0C15"/>
          </a:solidFill>
          <a:ln/>
        </p:spPr>
      </p:sp>
      <p:sp>
        <p:nvSpPr>
          <p:cNvPr id="8" name="Shape 6"/>
          <p:cNvSpPr/>
          <p:nvPr/>
        </p:nvSpPr>
        <p:spPr>
          <a:xfrm>
            <a:off x="520687" y="4671697"/>
            <a:ext cx="11150321" cy="6350"/>
          </a:xfrm>
          <a:prstGeom prst="rect">
            <a:avLst/>
          </a:prstGeom>
          <a:solidFill>
            <a:srgbClr val="0C0C15"/>
          </a:solidFill>
          <a:ln/>
        </p:spPr>
      </p:sp>
      <p:sp>
        <p:nvSpPr>
          <p:cNvPr id="9" name="Shape 7"/>
          <p:cNvSpPr/>
          <p:nvPr/>
        </p:nvSpPr>
        <p:spPr>
          <a:xfrm>
            <a:off x="520687" y="2957240"/>
            <a:ext cx="3229886" cy="1714457"/>
          </a:xfrm>
          <a:prstGeom prst="rect">
            <a:avLst/>
          </a:prstGeom>
          <a:ln/>
        </p:spPr>
      </p:sp>
      <p:sp>
        <p:nvSpPr>
          <p:cNvPr id="10" name="Shape 8"/>
          <p:cNvSpPr/>
          <p:nvPr/>
        </p:nvSpPr>
        <p:spPr>
          <a:xfrm>
            <a:off x="3744224" y="2957240"/>
            <a:ext cx="6350" cy="1714457"/>
          </a:xfrm>
          <a:prstGeom prst="rect">
            <a:avLst/>
          </a:prstGeom>
          <a:solidFill>
            <a:srgbClr val="0C0C12"/>
          </a:solidFill>
          <a:ln/>
        </p:spPr>
      </p:sp>
      <p:sp>
        <p:nvSpPr>
          <p:cNvPr id="11" name="Shape 9"/>
          <p:cNvSpPr/>
          <p:nvPr/>
        </p:nvSpPr>
        <p:spPr>
          <a:xfrm>
            <a:off x="3750573" y="2957240"/>
            <a:ext cx="3229986" cy="1714457"/>
          </a:xfrm>
          <a:prstGeom prst="rect">
            <a:avLst/>
          </a:prstGeom>
          <a:ln/>
        </p:spPr>
      </p:sp>
      <p:sp>
        <p:nvSpPr>
          <p:cNvPr id="12" name="Shape 10"/>
          <p:cNvSpPr/>
          <p:nvPr/>
        </p:nvSpPr>
        <p:spPr>
          <a:xfrm>
            <a:off x="6974209" y="2957240"/>
            <a:ext cx="6350" cy="1714457"/>
          </a:xfrm>
          <a:prstGeom prst="rect">
            <a:avLst/>
          </a:prstGeom>
          <a:solidFill>
            <a:srgbClr val="0C0C12"/>
          </a:solidFill>
          <a:ln/>
        </p:spPr>
      </p:sp>
      <p:sp>
        <p:nvSpPr>
          <p:cNvPr id="13" name="Shape 11"/>
          <p:cNvSpPr/>
          <p:nvPr/>
        </p:nvSpPr>
        <p:spPr>
          <a:xfrm>
            <a:off x="6980559" y="2957240"/>
            <a:ext cx="3229886" cy="1714457"/>
          </a:xfrm>
          <a:prstGeom prst="rect">
            <a:avLst/>
          </a:prstGeom>
          <a:solidFill>
            <a:srgbClr val="E7E2D4"/>
          </a:solidFill>
          <a:ln/>
        </p:spPr>
      </p:sp>
      <p:sp>
        <p:nvSpPr>
          <p:cNvPr id="14" name="Shape 12"/>
          <p:cNvSpPr/>
          <p:nvPr/>
        </p:nvSpPr>
        <p:spPr>
          <a:xfrm>
            <a:off x="10204096" y="2957240"/>
            <a:ext cx="6350" cy="1714457"/>
          </a:xfrm>
          <a:prstGeom prst="rect">
            <a:avLst/>
          </a:prstGeom>
          <a:solidFill>
            <a:srgbClr val="0C0C12"/>
          </a:solidFill>
          <a:ln/>
        </p:spPr>
      </p:sp>
      <p:sp>
        <p:nvSpPr>
          <p:cNvPr id="15" name="Shape 13"/>
          <p:cNvSpPr/>
          <p:nvPr/>
        </p:nvSpPr>
        <p:spPr>
          <a:xfrm>
            <a:off x="520687" y="6476838"/>
            <a:ext cx="11150321" cy="209545"/>
          </a:xfrm>
          <a:prstGeom prst="rect">
            <a:avLst/>
          </a:prstGeom>
          <a:ln/>
        </p:spPr>
      </p:sp>
      <p:sp>
        <p:nvSpPr>
          <p:cNvPr id="16" name="Shape 14"/>
          <p:cNvSpPr/>
          <p:nvPr/>
        </p:nvSpPr>
        <p:spPr>
          <a:xfrm>
            <a:off x="520687" y="6476838"/>
            <a:ext cx="11150321" cy="6350"/>
          </a:xfrm>
          <a:prstGeom prst="rect">
            <a:avLst/>
          </a:prstGeom>
          <a:solidFill>
            <a:srgbClr val="0C0C12"/>
          </a:solidFill>
          <a:ln/>
        </p:spPr>
      </p:sp>
      <p:sp>
        <p:nvSpPr>
          <p:cNvPr id="17" name="Text 15"/>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18" name="Text 16"/>
          <p:cNvSpPr txBox="1"/>
          <p:nvPr/>
        </p:nvSpPr>
        <p:spPr>
          <a:xfrm>
            <a:off x="9650171" y="380990"/>
            <a:ext cx="2020837"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WORKED EXAMPLE · SYNTHETIC</a:t>
            </a:r>
            <a:endParaRPr lang="en-US" sz="873" dirty="0"/>
          </a:p>
        </p:txBody>
      </p:sp>
      <p:sp>
        <p:nvSpPr>
          <p:cNvPr id="19" name="Text 17"/>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ONE CLAIM, THREE SOURCES</a:t>
            </a:r>
            <a:endParaRPr lang="en-US" sz="1067" dirty="0"/>
          </a:p>
        </p:txBody>
      </p:sp>
      <p:sp>
        <p:nvSpPr>
          <p:cNvPr id="20" name="Text 18"/>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Use software for repetition. </a:t>
            </a:r>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Use people for judgment.</a:t>
            </a:r>
            <a:endParaRPr lang="en-US" sz="3444" dirty="0"/>
          </a:p>
        </p:txBody>
      </p:sp>
      <p:sp>
        <p:nvSpPr>
          <p:cNvPr id="21" name="Text 19"/>
          <p:cNvSpPr txBox="1"/>
          <p:nvPr/>
        </p:nvSpPr>
        <p:spPr>
          <a:xfrm>
            <a:off x="7137222" y="1578332"/>
            <a:ext cx="4533787" cy="585178"/>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A contradiction stays open until an authorized person judges its scope and consequence.</a:t>
            </a:r>
            <a:endParaRPr lang="en-US" sz="1692" dirty="0"/>
          </a:p>
        </p:txBody>
      </p:sp>
      <p:sp>
        <p:nvSpPr>
          <p:cNvPr id="22" name="Text 20"/>
          <p:cNvSpPr txBox="1"/>
          <p:nvPr/>
        </p:nvSpPr>
        <p:spPr>
          <a:xfrm>
            <a:off x="704832" y="2550850"/>
            <a:ext cx="1460463"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IA.L2-3.5.3</a:t>
            </a:r>
            <a:endParaRPr lang="en-US" sz="970" dirty="0"/>
          </a:p>
        </p:txBody>
      </p:sp>
      <p:sp>
        <p:nvSpPr>
          <p:cNvPr id="23" name="Text 21"/>
          <p:cNvSpPr txBox="1"/>
          <p:nvPr/>
        </p:nvSpPr>
        <p:spPr>
          <a:xfrm>
            <a:off x="2355791" y="2550850"/>
            <a:ext cx="9131072" cy="126997"/>
          </a:xfrm>
          <a:prstGeom prst="rect">
            <a:avLst/>
          </a:prstGeom>
          <a:noFill/>
          <a:ln/>
        </p:spPr>
        <p:txBody>
          <a:bodyPr wrap="square" lIns="0" tIns="0" rIns="0" bIns="0" rtlCol="0" anchor="t"/>
          <a:lstStyle/>
          <a:p>
            <a:pPr algn="l" indent="0" marL="0">
              <a:lnSpc>
                <a:spcPct val="52632"/>
              </a:lnSpc>
              <a:buNone/>
            </a:pPr>
            <a:r>
              <a:rPr lang="en-US" sz="1786" b="1" dirty="0">
                <a:solidFill>
                  <a:srgbClr val="0B0B14"/>
                </a:solidFill>
                <a:latin typeface="Outfit" pitchFamily="34" charset="0"/>
                <a:ea typeface="Outfit" pitchFamily="34" charset="-122"/>
                <a:cs typeface="Outfit" pitchFamily="34" charset="-120"/>
              </a:rPr>
              <a:t>MFA is enforced for privileged access.</a:t>
            </a:r>
            <a:endParaRPr lang="en-US" sz="1786" dirty="0"/>
          </a:p>
        </p:txBody>
      </p:sp>
      <p:sp>
        <p:nvSpPr>
          <p:cNvPr id="24" name="Text 22"/>
          <p:cNvSpPr txBox="1"/>
          <p:nvPr/>
        </p:nvSpPr>
        <p:spPr>
          <a:xfrm>
            <a:off x="723882" y="3135036"/>
            <a:ext cx="2817147"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POLICY</a:t>
            </a:r>
            <a:endParaRPr lang="en-US" sz="970" dirty="0"/>
          </a:p>
        </p:txBody>
      </p:sp>
      <p:sp>
        <p:nvSpPr>
          <p:cNvPr id="25" name="Text 23"/>
          <p:cNvSpPr txBox="1"/>
          <p:nvPr/>
        </p:nvSpPr>
        <p:spPr>
          <a:xfrm>
            <a:off x="723882" y="3414429"/>
            <a:ext cx="2817147" cy="298443"/>
          </a:xfrm>
          <a:prstGeom prst="rect">
            <a:avLst/>
          </a:prstGeom>
          <a:noFill/>
          <a:ln/>
        </p:spPr>
        <p:txBody>
          <a:bodyPr wrap="square" lIns="0" tIns="0" rIns="0" bIns="0" rtlCol="0" anchor="t"/>
          <a:lstStyle/>
          <a:p>
            <a:pPr algn="l" indent="0" marL="0">
              <a:lnSpc>
                <a:spcPct val="100000"/>
              </a:lnSpc>
              <a:buNone/>
            </a:pPr>
            <a:r>
              <a:rPr lang="en-US" sz="2209" b="1" spc="-94" kern="0" dirty="0">
                <a:solidFill>
                  <a:srgbClr val="0B0B14"/>
                </a:solidFill>
                <a:latin typeface="Outfit" pitchFamily="34" charset="0"/>
                <a:ea typeface="Outfit" pitchFamily="34" charset="-122"/>
                <a:cs typeface="Outfit" pitchFamily="34" charset="-120"/>
              </a:rPr>
              <a:t>All admins</a:t>
            </a:r>
            <a:endParaRPr lang="en-US" sz="2209" dirty="0"/>
          </a:p>
        </p:txBody>
      </p:sp>
      <p:sp>
        <p:nvSpPr>
          <p:cNvPr id="26" name="Text 24"/>
          <p:cNvSpPr txBox="1"/>
          <p:nvPr/>
        </p:nvSpPr>
        <p:spPr>
          <a:xfrm>
            <a:off x="723882" y="3833518"/>
            <a:ext cx="2817147" cy="193670"/>
          </a:xfrm>
          <a:prstGeom prst="rect">
            <a:avLst/>
          </a:prstGeom>
          <a:noFill/>
          <a:ln/>
        </p:spPr>
        <p:txBody>
          <a:bodyPr wrap="square" lIns="0" tIns="0" rIns="0" bIns="0" rtlCol="0" anchor="t"/>
          <a:lstStyle/>
          <a:p>
            <a:pPr algn="l" indent="0" marL="0">
              <a:lnSpc>
                <a:spcPct val="122000"/>
              </a:lnSpc>
              <a:buNone/>
            </a:pPr>
            <a:r>
              <a:rPr lang="en-US" sz="1175" dirty="0">
                <a:solidFill>
                  <a:srgbClr val="30303C"/>
                </a:solidFill>
                <a:latin typeface="Outfit" pitchFamily="34" charset="0"/>
                <a:ea typeface="Outfit" pitchFamily="34" charset="-122"/>
                <a:cs typeface="Outfit" pitchFamily="34" charset="-120"/>
              </a:rPr>
              <a:t>The written rule requires MFA.</a:t>
            </a:r>
            <a:endParaRPr lang="en-US" sz="1175" dirty="0"/>
          </a:p>
        </p:txBody>
      </p:sp>
      <p:sp>
        <p:nvSpPr>
          <p:cNvPr id="27" name="Text 25"/>
          <p:cNvSpPr txBox="1"/>
          <p:nvPr/>
        </p:nvSpPr>
        <p:spPr>
          <a:xfrm>
            <a:off x="3953768" y="3135036"/>
            <a:ext cx="2817246"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IDENTITY EXPORT</a:t>
            </a:r>
            <a:endParaRPr lang="en-US" sz="970" dirty="0"/>
          </a:p>
        </p:txBody>
      </p:sp>
      <p:sp>
        <p:nvSpPr>
          <p:cNvPr id="28" name="Text 26"/>
          <p:cNvSpPr txBox="1"/>
          <p:nvPr/>
        </p:nvSpPr>
        <p:spPr>
          <a:xfrm>
            <a:off x="3953768" y="3414429"/>
            <a:ext cx="2817246" cy="298443"/>
          </a:xfrm>
          <a:prstGeom prst="rect">
            <a:avLst/>
          </a:prstGeom>
          <a:noFill/>
          <a:ln/>
        </p:spPr>
        <p:txBody>
          <a:bodyPr wrap="square" lIns="0" tIns="0" rIns="0" bIns="0" rtlCol="0" anchor="t"/>
          <a:lstStyle/>
          <a:p>
            <a:pPr algn="l" indent="0" marL="0">
              <a:lnSpc>
                <a:spcPct val="100000"/>
              </a:lnSpc>
              <a:buNone/>
            </a:pPr>
            <a:r>
              <a:rPr lang="en-US" sz="2209" b="1" spc="-94" kern="0" dirty="0">
                <a:solidFill>
                  <a:srgbClr val="0B0B14"/>
                </a:solidFill>
                <a:latin typeface="Outfit" pitchFamily="34" charset="0"/>
                <a:ea typeface="Outfit" pitchFamily="34" charset="-122"/>
                <a:cs typeface="Outfit" pitchFamily="34" charset="-120"/>
              </a:rPr>
              <a:t>24 / 24</a:t>
            </a:r>
            <a:endParaRPr lang="en-US" sz="2209" dirty="0"/>
          </a:p>
        </p:txBody>
      </p:sp>
      <p:sp>
        <p:nvSpPr>
          <p:cNvPr id="29" name="Text 27"/>
          <p:cNvSpPr txBox="1"/>
          <p:nvPr/>
        </p:nvSpPr>
        <p:spPr>
          <a:xfrm>
            <a:off x="3953768" y="3833518"/>
            <a:ext cx="2817246" cy="387340"/>
          </a:xfrm>
          <a:prstGeom prst="rect">
            <a:avLst/>
          </a:prstGeom>
          <a:noFill/>
          <a:ln/>
        </p:spPr>
        <p:txBody>
          <a:bodyPr wrap="square" lIns="0" tIns="0" rIns="0" bIns="0" rtlCol="0" anchor="t"/>
          <a:lstStyle/>
          <a:p>
            <a:pPr algn="l" indent="0" marL="0">
              <a:lnSpc>
                <a:spcPct val="122000"/>
              </a:lnSpc>
              <a:buNone/>
            </a:pPr>
            <a:r>
              <a:rPr lang="en-US" sz="1175" dirty="0">
                <a:solidFill>
                  <a:srgbClr val="30303C"/>
                </a:solidFill>
                <a:latin typeface="Outfit" pitchFamily="34" charset="0"/>
                <a:ea typeface="Outfit" pitchFamily="34" charset="-122"/>
                <a:cs typeface="Outfit" pitchFamily="34" charset="-120"/>
              </a:rPr>
              <a:t>Every account in the export shows enforcement.</a:t>
            </a:r>
            <a:endParaRPr lang="en-US" sz="1175" dirty="0"/>
          </a:p>
        </p:txBody>
      </p:sp>
      <p:sp>
        <p:nvSpPr>
          <p:cNvPr id="30" name="Text 28"/>
          <p:cNvSpPr txBox="1"/>
          <p:nvPr/>
        </p:nvSpPr>
        <p:spPr>
          <a:xfrm>
            <a:off x="7183754" y="3135036"/>
            <a:ext cx="2817147"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LOCAL ACCOUNT</a:t>
            </a:r>
            <a:endParaRPr lang="en-US" sz="970" dirty="0"/>
          </a:p>
        </p:txBody>
      </p:sp>
      <p:sp>
        <p:nvSpPr>
          <p:cNvPr id="31" name="Text 29"/>
          <p:cNvSpPr txBox="1"/>
          <p:nvPr/>
        </p:nvSpPr>
        <p:spPr>
          <a:xfrm>
            <a:off x="7183754" y="3414429"/>
            <a:ext cx="2817147" cy="298443"/>
          </a:xfrm>
          <a:prstGeom prst="rect">
            <a:avLst/>
          </a:prstGeom>
          <a:noFill/>
          <a:ln/>
        </p:spPr>
        <p:txBody>
          <a:bodyPr wrap="square" lIns="0" tIns="0" rIns="0" bIns="0" rtlCol="0" anchor="t"/>
          <a:lstStyle/>
          <a:p>
            <a:pPr algn="l" indent="0" marL="0">
              <a:lnSpc>
                <a:spcPct val="100000"/>
              </a:lnSpc>
              <a:buNone/>
            </a:pPr>
            <a:r>
              <a:rPr lang="en-US" sz="2209" b="1" spc="-94" kern="0" dirty="0">
                <a:solidFill>
                  <a:srgbClr val="0B0B14"/>
                </a:solidFill>
                <a:latin typeface="Outfit" pitchFamily="34" charset="0"/>
                <a:ea typeface="Outfit" pitchFamily="34" charset="-122"/>
                <a:cs typeface="Outfit" pitchFamily="34" charset="-120"/>
              </a:rPr>
              <a:t>Outside export</a:t>
            </a:r>
            <a:endParaRPr lang="en-US" sz="2209" dirty="0"/>
          </a:p>
        </p:txBody>
      </p:sp>
      <p:sp>
        <p:nvSpPr>
          <p:cNvPr id="32" name="Text 30"/>
          <p:cNvSpPr txBox="1"/>
          <p:nvPr/>
        </p:nvSpPr>
        <p:spPr>
          <a:xfrm>
            <a:off x="7183754" y="3833518"/>
            <a:ext cx="2817147" cy="387340"/>
          </a:xfrm>
          <a:prstGeom prst="rect">
            <a:avLst/>
          </a:prstGeom>
          <a:noFill/>
          <a:ln/>
        </p:spPr>
        <p:txBody>
          <a:bodyPr wrap="square" lIns="0" tIns="0" rIns="0" bIns="0" rtlCol="0" anchor="t"/>
          <a:lstStyle/>
          <a:p>
            <a:pPr algn="l" indent="0" marL="0">
              <a:lnSpc>
                <a:spcPct val="122000"/>
              </a:lnSpc>
              <a:buNone/>
            </a:pPr>
            <a:r>
              <a:rPr lang="en-US" sz="1175" dirty="0">
                <a:solidFill>
                  <a:srgbClr val="30303C"/>
                </a:solidFill>
                <a:latin typeface="Outfit" pitchFamily="34" charset="0"/>
                <a:ea typeface="Outfit" pitchFamily="34" charset="-122"/>
                <a:cs typeface="Outfit" pitchFamily="34" charset="-120"/>
              </a:rPr>
              <a:t>An emergency access path remains unseen.</a:t>
            </a:r>
            <a:endParaRPr lang="en-US" sz="1175" dirty="0"/>
          </a:p>
        </p:txBody>
      </p:sp>
      <p:sp>
        <p:nvSpPr>
          <p:cNvPr id="33" name="Text 31"/>
          <p:cNvSpPr txBox="1"/>
          <p:nvPr/>
        </p:nvSpPr>
        <p:spPr>
          <a:xfrm>
            <a:off x="10607509" y="3305192"/>
            <a:ext cx="869432" cy="368291"/>
          </a:xfrm>
          <a:prstGeom prst="rect">
            <a:avLst/>
          </a:prstGeom>
          <a:noFill/>
          <a:ln/>
        </p:spPr>
        <p:txBody>
          <a:bodyPr wrap="square" lIns="0" tIns="0" rIns="0" bIns="0" rtlCol="0" anchor="t"/>
          <a:lstStyle/>
          <a:p>
            <a:pPr algn="l" indent="0" marL="0">
              <a:lnSpc>
                <a:spcPct val="100000"/>
              </a:lnSpc>
              <a:buNone/>
            </a:pPr>
            <a:r>
              <a:rPr lang="en-US" sz="2610" b="1" spc="-116" kern="0" dirty="0">
                <a:solidFill>
                  <a:srgbClr val="2050F2"/>
                </a:solidFill>
                <a:latin typeface="Outfit" pitchFamily="34" charset="0"/>
                <a:ea typeface="Outfit" pitchFamily="34" charset="-122"/>
                <a:cs typeface="Outfit" pitchFamily="34" charset="-120"/>
              </a:rPr>
              <a:t>Open</a:t>
            </a:r>
            <a:endParaRPr lang="en-US" sz="2610" dirty="0"/>
          </a:p>
        </p:txBody>
      </p:sp>
      <p:sp>
        <p:nvSpPr>
          <p:cNvPr id="34" name="Text 32"/>
          <p:cNvSpPr txBox="1"/>
          <p:nvPr/>
        </p:nvSpPr>
        <p:spPr>
          <a:xfrm>
            <a:off x="10413640" y="3775080"/>
            <a:ext cx="1257269" cy="548567"/>
          </a:xfrm>
          <a:prstGeom prst="rect">
            <a:avLst/>
          </a:prstGeom>
          <a:noFill/>
          <a:ln/>
        </p:spPr>
        <p:txBody>
          <a:bodyPr wrap="square" lIns="0" tIns="0" rIns="0" bIns="0" rtlCol="0" anchor="t"/>
          <a:lstStyle/>
          <a:p>
            <a:pPr algn="ctr" indent="0" marL="0">
              <a:lnSpc>
                <a:spcPct val="120000"/>
              </a:lnSpc>
              <a:buNone/>
            </a:pPr>
            <a:r>
              <a:rPr lang="en-US" sz="1128" dirty="0">
                <a:solidFill>
                  <a:srgbClr val="30303C"/>
                </a:solidFill>
                <a:latin typeface="Outfit" pitchFamily="34" charset="0"/>
                <a:ea typeface="Outfit" pitchFamily="34" charset="-122"/>
                <a:cs typeface="Outfit" pitchFamily="34" charset="-120"/>
              </a:rPr>
              <a:t>Software preserves the conflict.</a:t>
            </a:r>
            <a:endParaRPr lang="en-US" sz="1128" dirty="0"/>
          </a:p>
        </p:txBody>
      </p:sp>
      <p:sp>
        <p:nvSpPr>
          <p:cNvPr id="35" name="Text 33"/>
          <p:cNvSpPr txBox="1"/>
          <p:nvPr/>
        </p:nvSpPr>
        <p:spPr>
          <a:xfrm>
            <a:off x="520687" y="4855843"/>
            <a:ext cx="1523962" cy="126997"/>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HUMAN FINDING</a:t>
            </a:r>
            <a:endParaRPr lang="en-US" sz="970" dirty="0"/>
          </a:p>
        </p:txBody>
      </p:sp>
      <p:sp>
        <p:nvSpPr>
          <p:cNvPr id="36" name="Text 34"/>
          <p:cNvSpPr txBox="1"/>
          <p:nvPr/>
        </p:nvSpPr>
        <p:spPr>
          <a:xfrm>
            <a:off x="2222444" y="4830443"/>
            <a:ext cx="9448564" cy="126997"/>
          </a:xfrm>
          <a:prstGeom prst="rect">
            <a:avLst/>
          </a:prstGeom>
          <a:noFill/>
          <a:ln/>
        </p:spPr>
        <p:txBody>
          <a:bodyPr wrap="square" lIns="0" tIns="0" rIns="0" bIns="0" rtlCol="0" anchor="t"/>
          <a:lstStyle/>
          <a:p>
            <a:pPr algn="l" indent="0" marL="0">
              <a:lnSpc>
                <a:spcPct val="66667"/>
              </a:lnSpc>
              <a:buNone/>
            </a:pPr>
            <a:r>
              <a:rPr lang="en-US" sz="1410" b="1" dirty="0">
                <a:solidFill>
                  <a:srgbClr val="0B0B14"/>
                </a:solidFill>
                <a:latin typeface="Outfit" pitchFamily="34" charset="0"/>
                <a:ea typeface="Outfit" pitchFamily="34" charset="-122"/>
                <a:cs typeface="Outfit" pitchFamily="34" charset="-120"/>
              </a:rPr>
              <a:t>A clean export cannot prove an unseen access path.</a:t>
            </a:r>
            <a:endParaRPr lang="en-US" sz="1410" dirty="0"/>
          </a:p>
        </p:txBody>
      </p:sp>
      <p:sp>
        <p:nvSpPr>
          <p:cNvPr id="37" name="Text 35"/>
          <p:cNvSpPr txBox="1"/>
          <p:nvPr/>
        </p:nvSpPr>
        <p:spPr>
          <a:xfrm>
            <a:off x="520687" y="6559386"/>
            <a:ext cx="1381785"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cmmc20x.com/evidence</a:t>
            </a:r>
            <a:endParaRPr lang="en-US" sz="824" dirty="0"/>
          </a:p>
        </p:txBody>
      </p:sp>
      <p:sp>
        <p:nvSpPr>
          <p:cNvPr id="38" name="Text 36"/>
          <p:cNvSpPr txBox="1"/>
          <p:nvPr/>
        </p:nvSpPr>
        <p:spPr>
          <a:xfrm>
            <a:off x="2080268"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39" name="Text 37"/>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06 / 09</a:t>
            </a:r>
            <a:endParaRPr lang="en-US" sz="824" dirty="0"/>
          </a:p>
        </p:txBody>
      </p:sp>
      <p:sp>
        <p:nvSpPr>
          <p:cNvPr id="41" name="Shape 38">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42" name="Shape 39">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430203"/>
            <a:ext cx="11150321" cy="786587"/>
          </a:xfrm>
          <a:prstGeom prst="rect">
            <a:avLst/>
          </a:prstGeom>
          <a:ln/>
        </p:spPr>
      </p:sp>
      <p:sp>
        <p:nvSpPr>
          <p:cNvPr id="6" name="Shape 4"/>
          <p:cNvSpPr/>
          <p:nvPr/>
        </p:nvSpPr>
        <p:spPr>
          <a:xfrm>
            <a:off x="520687" y="2430203"/>
            <a:ext cx="11150321" cy="6350"/>
          </a:xfrm>
          <a:prstGeom prst="rect">
            <a:avLst/>
          </a:prstGeom>
          <a:solidFill>
            <a:srgbClr val="0C0C15"/>
          </a:solidFill>
          <a:ln/>
        </p:spPr>
      </p:sp>
      <p:sp>
        <p:nvSpPr>
          <p:cNvPr id="7" name="Shape 5"/>
          <p:cNvSpPr/>
          <p:nvPr/>
        </p:nvSpPr>
        <p:spPr>
          <a:xfrm>
            <a:off x="520687" y="3210440"/>
            <a:ext cx="11150321" cy="6350"/>
          </a:xfrm>
          <a:prstGeom prst="rect">
            <a:avLst/>
          </a:prstGeom>
          <a:solidFill>
            <a:srgbClr val="0C0C15"/>
          </a:solidFill>
          <a:ln/>
        </p:spPr>
      </p:sp>
      <p:sp>
        <p:nvSpPr>
          <p:cNvPr id="8" name="Shape 6"/>
          <p:cNvSpPr/>
          <p:nvPr/>
        </p:nvSpPr>
        <p:spPr>
          <a:xfrm>
            <a:off x="6235544" y="2576250"/>
            <a:ext cx="5435464" cy="494494"/>
          </a:xfrm>
          <a:prstGeom prst="rect">
            <a:avLst/>
          </a:prstGeom>
          <a:ln/>
        </p:spPr>
      </p:sp>
      <p:sp>
        <p:nvSpPr>
          <p:cNvPr id="9" name="Shape 7"/>
          <p:cNvSpPr/>
          <p:nvPr/>
        </p:nvSpPr>
        <p:spPr>
          <a:xfrm>
            <a:off x="6235544" y="2576250"/>
            <a:ext cx="6350" cy="494494"/>
          </a:xfrm>
          <a:prstGeom prst="rect">
            <a:avLst/>
          </a:prstGeom>
          <a:solidFill>
            <a:srgbClr val="0C0C12"/>
          </a:solidFill>
          <a:ln/>
        </p:spPr>
      </p:sp>
      <p:sp>
        <p:nvSpPr>
          <p:cNvPr id="10" name="Shape 8"/>
          <p:cNvSpPr/>
          <p:nvPr/>
        </p:nvSpPr>
        <p:spPr>
          <a:xfrm>
            <a:off x="520687" y="3369186"/>
            <a:ext cx="11150321" cy="1904952"/>
          </a:xfrm>
          <a:prstGeom prst="rect">
            <a:avLst/>
          </a:prstGeom>
          <a:ln/>
        </p:spPr>
      </p:sp>
      <p:sp>
        <p:nvSpPr>
          <p:cNvPr id="11" name="Shape 9"/>
          <p:cNvSpPr/>
          <p:nvPr/>
        </p:nvSpPr>
        <p:spPr>
          <a:xfrm>
            <a:off x="520687" y="3369186"/>
            <a:ext cx="11150321" cy="6350"/>
          </a:xfrm>
          <a:prstGeom prst="rect">
            <a:avLst/>
          </a:prstGeom>
          <a:solidFill>
            <a:srgbClr val="0C0C15"/>
          </a:solidFill>
          <a:ln/>
        </p:spPr>
      </p:sp>
      <p:sp>
        <p:nvSpPr>
          <p:cNvPr id="12" name="Shape 10"/>
          <p:cNvSpPr/>
          <p:nvPr/>
        </p:nvSpPr>
        <p:spPr>
          <a:xfrm>
            <a:off x="520687" y="5267789"/>
            <a:ext cx="11150321" cy="6350"/>
          </a:xfrm>
          <a:prstGeom prst="rect">
            <a:avLst/>
          </a:prstGeom>
          <a:solidFill>
            <a:srgbClr val="0C0C15"/>
          </a:solidFill>
          <a:ln/>
        </p:spPr>
      </p:sp>
      <p:sp>
        <p:nvSpPr>
          <p:cNvPr id="13" name="Shape 11"/>
          <p:cNvSpPr/>
          <p:nvPr/>
        </p:nvSpPr>
        <p:spPr>
          <a:xfrm>
            <a:off x="1981150" y="3375536"/>
            <a:ext cx="4844929" cy="1892253"/>
          </a:xfrm>
          <a:prstGeom prst="rect">
            <a:avLst/>
          </a:prstGeom>
          <a:ln/>
        </p:spPr>
      </p:sp>
      <p:sp>
        <p:nvSpPr>
          <p:cNvPr id="14" name="Shape 12"/>
          <p:cNvSpPr/>
          <p:nvPr/>
        </p:nvSpPr>
        <p:spPr>
          <a:xfrm>
            <a:off x="1981150" y="3375536"/>
            <a:ext cx="6350" cy="1892253"/>
          </a:xfrm>
          <a:prstGeom prst="rect">
            <a:avLst/>
          </a:prstGeom>
          <a:solidFill>
            <a:srgbClr val="0C0C12"/>
          </a:solidFill>
          <a:ln/>
        </p:spPr>
      </p:sp>
      <p:sp>
        <p:nvSpPr>
          <p:cNvPr id="15" name="Shape 13"/>
          <p:cNvSpPr/>
          <p:nvPr/>
        </p:nvSpPr>
        <p:spPr>
          <a:xfrm>
            <a:off x="6826079" y="3375536"/>
            <a:ext cx="4844929" cy="1892253"/>
          </a:xfrm>
          <a:prstGeom prst="rect">
            <a:avLst/>
          </a:prstGeom>
          <a:solidFill>
            <a:srgbClr val="FBF9F3"/>
          </a:solidFill>
          <a:ln/>
        </p:spPr>
      </p:sp>
      <p:sp>
        <p:nvSpPr>
          <p:cNvPr id="16" name="Shape 14"/>
          <p:cNvSpPr/>
          <p:nvPr/>
        </p:nvSpPr>
        <p:spPr>
          <a:xfrm>
            <a:off x="6826079" y="3375536"/>
            <a:ext cx="6350" cy="1892253"/>
          </a:xfrm>
          <a:prstGeom prst="rect">
            <a:avLst/>
          </a:prstGeom>
          <a:solidFill>
            <a:srgbClr val="0C0C12"/>
          </a:solidFill>
          <a:ln/>
        </p:spPr>
      </p:sp>
      <p:sp>
        <p:nvSpPr>
          <p:cNvPr id="17" name="Shape 15"/>
          <p:cNvSpPr/>
          <p:nvPr/>
        </p:nvSpPr>
        <p:spPr>
          <a:xfrm>
            <a:off x="520687" y="6476838"/>
            <a:ext cx="11150321" cy="209545"/>
          </a:xfrm>
          <a:prstGeom prst="rect">
            <a:avLst/>
          </a:prstGeom>
          <a:ln/>
        </p:spPr>
      </p:sp>
      <p:sp>
        <p:nvSpPr>
          <p:cNvPr id="18" name="Shape 16"/>
          <p:cNvSpPr/>
          <p:nvPr/>
        </p:nvSpPr>
        <p:spPr>
          <a:xfrm>
            <a:off x="520687" y="6476838"/>
            <a:ext cx="11150321" cy="6350"/>
          </a:xfrm>
          <a:prstGeom prst="rect">
            <a:avLst/>
          </a:prstGeom>
          <a:solidFill>
            <a:srgbClr val="0C0C12"/>
          </a:solidFill>
          <a:ln/>
        </p:spPr>
      </p:sp>
      <p:sp>
        <p:nvSpPr>
          <p:cNvPr id="19" name="Text 17"/>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20" name="Text 18"/>
          <p:cNvSpPr txBox="1"/>
          <p:nvPr/>
        </p:nvSpPr>
        <p:spPr>
          <a:xfrm>
            <a:off x="8406595" y="380990"/>
            <a:ext cx="3264414"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GRADUATED VERIFICATION · CONDITIONAL MODEL</a:t>
            </a:r>
            <a:endParaRPr lang="en-US" sz="873" dirty="0"/>
          </a:p>
        </p:txBody>
      </p:sp>
      <p:sp>
        <p:nvSpPr>
          <p:cNvPr id="21" name="Text 19"/>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THE PROPOSAL</a:t>
            </a:r>
            <a:endParaRPr lang="en-US" sz="1067" dirty="0"/>
          </a:p>
        </p:txBody>
      </p:sp>
      <p:sp>
        <p:nvSpPr>
          <p:cNvPr id="22" name="Text 20"/>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Let </a:t>
            </a:r>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risk</a:t>
            </a:r>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 determine the verification route.</a:t>
            </a:r>
            <a:endParaRPr lang="en-US" sz="3444" dirty="0"/>
          </a:p>
        </p:txBody>
      </p:sp>
      <p:sp>
        <p:nvSpPr>
          <p:cNvPr id="23" name="Text 21"/>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Keep the Level 2 safeguards. Replace the binary route with verification depth matched to consequence.</a:t>
            </a:r>
            <a:endParaRPr lang="en-US" sz="1692" dirty="0"/>
          </a:p>
        </p:txBody>
      </p:sp>
      <p:sp>
        <p:nvSpPr>
          <p:cNvPr id="24" name="Text 22"/>
          <p:cNvSpPr txBox="1"/>
          <p:nvPr/>
        </p:nvSpPr>
        <p:spPr>
          <a:xfrm>
            <a:off x="520687" y="2576250"/>
            <a:ext cx="5435464" cy="494494"/>
          </a:xfrm>
          <a:prstGeom prst="rect">
            <a:avLst/>
          </a:prstGeom>
          <a:noFill/>
          <a:ln/>
        </p:spPr>
        <p:txBody>
          <a:bodyPr wrap="square" lIns="0" tIns="0" rIns="0" bIns="0" rtlCol="0" anchor="t"/>
          <a:lstStyle/>
          <a:p>
            <a:pPr algn="l" indent="0" marL="0">
              <a:lnSpc>
                <a:spcPct val="118000"/>
              </a:lnSpc>
              <a:buNone/>
            </a:pPr>
            <a:r>
              <a:rPr lang="en-US" sz="1551" b="1" dirty="0">
                <a:solidFill>
                  <a:srgbClr val="0B0B14"/>
                </a:solidFill>
                <a:latin typeface="Outfit" pitchFamily="34" charset="0"/>
                <a:ea typeface="Outfit" pitchFamily="34" charset="-122"/>
                <a:cs typeface="Outfit" pitchFamily="34" charset="-120"/>
              </a:rPr>
              <a:t>Risk sets the verification route.</a:t>
            </a:r>
            <a:endParaRPr lang="en-US" sz="1551" dirty="0"/>
          </a:p>
        </p:txBody>
      </p:sp>
      <p:sp>
        <p:nvSpPr>
          <p:cNvPr id="25" name="Text 23"/>
          <p:cNvSpPr txBox="1"/>
          <p:nvPr/>
        </p:nvSpPr>
        <p:spPr>
          <a:xfrm>
            <a:off x="6235544" y="2576250"/>
            <a:ext cx="5435464" cy="494494"/>
          </a:xfrm>
          <a:prstGeom prst="rect">
            <a:avLst/>
          </a:prstGeom>
          <a:noFill/>
          <a:ln/>
        </p:spPr>
        <p:txBody>
          <a:bodyPr wrap="square" lIns="0" tIns="0" rIns="0" bIns="0" rtlCol="0" anchor="t"/>
          <a:lstStyle/>
          <a:p>
            <a:pPr algn="l" indent="0" marL="0">
              <a:lnSpc>
                <a:spcPct val="118000"/>
              </a:lnSpc>
              <a:buNone/>
            </a:pPr>
            <a:r>
              <a:rPr lang="en-US" sz="1551" b="1" dirty="0">
                <a:solidFill>
                  <a:srgbClr val="0B0B14"/>
                </a:solidFill>
                <a:latin typeface="Outfit" pitchFamily="34" charset="0"/>
                <a:ea typeface="Outfit" pitchFamily="34" charset="-122"/>
                <a:cs typeface="Outfit" pitchFamily="34" charset="-120"/>
              </a:rPr>
              <a:t>Evidence quality triggers sampling, correction, or escalation inside it.</a:t>
            </a:r>
            <a:endParaRPr lang="en-US" sz="1551" dirty="0"/>
          </a:p>
        </p:txBody>
      </p:sp>
      <p:sp>
        <p:nvSpPr>
          <p:cNvPr id="26" name="Text 24"/>
          <p:cNvSpPr txBox="1"/>
          <p:nvPr/>
        </p:nvSpPr>
        <p:spPr>
          <a:xfrm>
            <a:off x="520687" y="4048619"/>
            <a:ext cx="1257269" cy="380990"/>
          </a:xfrm>
          <a:prstGeom prst="rect">
            <a:avLst/>
          </a:prstGeom>
          <a:noFill/>
          <a:ln/>
        </p:spPr>
        <p:txBody>
          <a:bodyPr wrap="square" lIns="0" tIns="0" rIns="0" bIns="0" rtlCol="0" anchor="t"/>
          <a:lstStyle/>
          <a:p>
            <a:pPr algn="l" indent="0" marL="0">
              <a:lnSpc>
                <a:spcPct val="105263"/>
              </a:lnSpc>
              <a:buNone/>
            </a:pPr>
            <a:r>
              <a:rPr lang="en-US" sz="922" dirty="0">
                <a:solidFill>
                  <a:srgbClr val="6B697B"/>
                </a:solidFill>
                <a:latin typeface="SF Mono" pitchFamily="34" charset="0"/>
                <a:ea typeface="SF Mono" pitchFamily="34" charset="-122"/>
                <a:cs typeface="SF Mono" pitchFamily="34" charset="-120"/>
              </a:rPr>
              <a:t>CUMULATIVE SUPPLIER ATTRITION</a:t>
            </a:r>
            <a:endParaRPr lang="en-US" sz="922" dirty="0"/>
          </a:p>
        </p:txBody>
      </p:sp>
      <p:sp>
        <p:nvSpPr>
          <p:cNvPr id="27" name="Text 25"/>
          <p:cNvSpPr txBox="1"/>
          <p:nvPr/>
        </p:nvSpPr>
        <p:spPr>
          <a:xfrm>
            <a:off x="520687" y="4709003"/>
            <a:ext cx="1257269" cy="380990"/>
          </a:xfrm>
          <a:prstGeom prst="rect">
            <a:avLst/>
          </a:prstGeom>
          <a:noFill/>
          <a:ln/>
        </p:spPr>
        <p:txBody>
          <a:bodyPr wrap="square" lIns="0" tIns="0" rIns="0" bIns="0" rtlCol="0" anchor="t"/>
          <a:lstStyle/>
          <a:p>
            <a:pPr algn="l" indent="0" marL="0">
              <a:lnSpc>
                <a:spcPct val="105263"/>
              </a:lnSpc>
              <a:buNone/>
            </a:pPr>
            <a:r>
              <a:rPr lang="en-US" sz="922" dirty="0">
                <a:solidFill>
                  <a:srgbClr val="6B697B"/>
                </a:solidFill>
                <a:latin typeface="SF Mono" pitchFamily="34" charset="0"/>
                <a:ea typeface="SF Mono" pitchFamily="34" charset="-122"/>
                <a:cs typeface="SF Mono" pitchFamily="34" charset="-120"/>
              </a:rPr>
              <a:t>CURRENT ASSURANCE IN 2049</a:t>
            </a:r>
            <a:endParaRPr lang="en-US" sz="922" dirty="0"/>
          </a:p>
        </p:txBody>
      </p:sp>
      <p:sp>
        <p:nvSpPr>
          <p:cNvPr id="28" name="Text 26"/>
          <p:cNvSpPr txBox="1"/>
          <p:nvPr/>
        </p:nvSpPr>
        <p:spPr>
          <a:xfrm>
            <a:off x="2190695" y="3553331"/>
            <a:ext cx="4432189" cy="209545"/>
          </a:xfrm>
          <a:prstGeom prst="rect">
            <a:avLst/>
          </a:prstGeom>
          <a:noFill/>
          <a:ln/>
        </p:spPr>
        <p:txBody>
          <a:bodyPr wrap="square" lIns="0" tIns="0" rIns="0" bIns="0" rtlCol="0" anchor="t"/>
          <a:lstStyle/>
          <a:p>
            <a:pPr algn="l" indent="0" marL="0">
              <a:lnSpc>
                <a:spcPct val="110000"/>
              </a:lnSpc>
              <a:buNone/>
            </a:pPr>
            <a:r>
              <a:rPr lang="en-US" sz="1410" b="1" dirty="0">
                <a:solidFill>
                  <a:srgbClr val="0B0B14"/>
                </a:solidFill>
                <a:latin typeface="Outfit" pitchFamily="34" charset="0"/>
                <a:ea typeface="Outfit" pitchFamily="34" charset="-122"/>
                <a:cs typeface="Outfit" pitchFamily="34" charset="-120"/>
              </a:rPr>
              <a:t>Reopen unchanged</a:t>
            </a:r>
            <a:endParaRPr lang="en-US" sz="1410" dirty="0"/>
          </a:p>
        </p:txBody>
      </p:sp>
      <p:sp>
        <p:nvSpPr>
          <p:cNvPr id="29" name="Text 27"/>
          <p:cNvSpPr txBox="1"/>
          <p:nvPr/>
        </p:nvSpPr>
        <p:spPr>
          <a:xfrm>
            <a:off x="2190695" y="3940672"/>
            <a:ext cx="2101797" cy="434270"/>
          </a:xfrm>
          <a:prstGeom prst="rect">
            <a:avLst/>
          </a:prstGeom>
          <a:noFill/>
          <a:ln/>
        </p:spPr>
        <p:txBody>
          <a:bodyPr wrap="square" lIns="0" tIns="0" rIns="0" bIns="0" rtlCol="0" anchor="t"/>
          <a:lstStyle/>
          <a:p>
            <a:pPr algn="l" indent="0" marL="0">
              <a:lnSpc>
                <a:spcPct val="95000"/>
              </a:lnSpc>
              <a:buNone/>
            </a:pPr>
            <a:r>
              <a:rPr lang="en-US" sz="3240" spc="-180" kern="0" dirty="0">
                <a:solidFill>
                  <a:srgbClr val="0B0B14"/>
                </a:solidFill>
                <a:latin typeface="Outfit" pitchFamily="34" charset="0"/>
                <a:ea typeface="Outfit" pitchFamily="34" charset="-122"/>
                <a:cs typeface="Outfit" pitchFamily="34" charset="-120"/>
              </a:rPr>
              <a:t>36%</a:t>
            </a:r>
            <a:endParaRPr lang="en-US" sz="3240" dirty="0"/>
          </a:p>
        </p:txBody>
      </p:sp>
      <p:sp>
        <p:nvSpPr>
          <p:cNvPr id="30" name="Text 28"/>
          <p:cNvSpPr txBox="1"/>
          <p:nvPr/>
        </p:nvSpPr>
        <p:spPr>
          <a:xfrm>
            <a:off x="2190695" y="4438440"/>
            <a:ext cx="2101797" cy="172239"/>
          </a:xfrm>
          <a:prstGeom prst="rect">
            <a:avLst/>
          </a:prstGeom>
          <a:noFill/>
          <a:ln/>
        </p:spPr>
        <p:txBody>
          <a:bodyPr wrap="square" lIns="0" tIns="0" rIns="0" bIns="0" rtlCol="0" anchor="t"/>
          <a:lstStyle/>
          <a:p>
            <a:pPr algn="l" indent="0" marL="0">
              <a:lnSpc>
                <a:spcPct val="118000"/>
              </a:lnSpc>
              <a:buNone/>
            </a:pPr>
            <a:r>
              <a:rPr lang="en-US" sz="1116" dirty="0">
                <a:solidFill>
                  <a:srgbClr val="30303C"/>
                </a:solidFill>
                <a:latin typeface="Outfit" pitchFamily="34" charset="0"/>
                <a:ea typeface="Outfit" pitchFamily="34" charset="-122"/>
                <a:cs typeface="Outfit" pitchFamily="34" charset="-120"/>
              </a:rPr>
              <a:t>suppliers lost</a:t>
            </a:r>
            <a:endParaRPr lang="en-US" sz="1116" dirty="0"/>
          </a:p>
        </p:txBody>
      </p:sp>
      <p:sp>
        <p:nvSpPr>
          <p:cNvPr id="31" name="Text 29"/>
          <p:cNvSpPr txBox="1"/>
          <p:nvPr/>
        </p:nvSpPr>
        <p:spPr>
          <a:xfrm>
            <a:off x="4521087" y="3940672"/>
            <a:ext cx="2101797" cy="434270"/>
          </a:xfrm>
          <a:prstGeom prst="rect">
            <a:avLst/>
          </a:prstGeom>
          <a:noFill/>
          <a:ln/>
        </p:spPr>
        <p:txBody>
          <a:bodyPr wrap="square" lIns="0" tIns="0" rIns="0" bIns="0" rtlCol="0" anchor="t"/>
          <a:lstStyle/>
          <a:p>
            <a:pPr algn="l" indent="0" marL="0">
              <a:lnSpc>
                <a:spcPct val="95000"/>
              </a:lnSpc>
              <a:buNone/>
            </a:pPr>
            <a:r>
              <a:rPr lang="en-US" sz="3240" spc="-180" kern="0" dirty="0">
                <a:solidFill>
                  <a:srgbClr val="0B0B14"/>
                </a:solidFill>
                <a:latin typeface="Outfit" pitchFamily="34" charset="0"/>
                <a:ea typeface="Outfit" pitchFamily="34" charset="-122"/>
                <a:cs typeface="Outfit" pitchFamily="34" charset="-120"/>
              </a:rPr>
              <a:t>97%</a:t>
            </a:r>
            <a:endParaRPr lang="en-US" sz="3240" dirty="0"/>
          </a:p>
        </p:txBody>
      </p:sp>
      <p:sp>
        <p:nvSpPr>
          <p:cNvPr id="32" name="Text 30"/>
          <p:cNvSpPr txBox="1"/>
          <p:nvPr/>
        </p:nvSpPr>
        <p:spPr>
          <a:xfrm>
            <a:off x="4521087" y="4438440"/>
            <a:ext cx="2101797" cy="172239"/>
          </a:xfrm>
          <a:prstGeom prst="rect">
            <a:avLst/>
          </a:prstGeom>
          <a:noFill/>
          <a:ln/>
        </p:spPr>
        <p:txBody>
          <a:bodyPr wrap="square" lIns="0" tIns="0" rIns="0" bIns="0" rtlCol="0" anchor="t"/>
          <a:lstStyle/>
          <a:p>
            <a:pPr algn="l" indent="0" marL="0">
              <a:lnSpc>
                <a:spcPct val="118000"/>
              </a:lnSpc>
              <a:buNone/>
            </a:pPr>
            <a:r>
              <a:rPr lang="en-US" sz="1116" dirty="0">
                <a:solidFill>
                  <a:srgbClr val="30303C"/>
                </a:solidFill>
                <a:latin typeface="Outfit" pitchFamily="34" charset="0"/>
                <a:ea typeface="Outfit" pitchFamily="34" charset="-122"/>
                <a:cs typeface="Outfit" pitchFamily="34" charset="-120"/>
              </a:rPr>
              <a:t>current assurance</a:t>
            </a:r>
            <a:endParaRPr lang="en-US" sz="1116" dirty="0"/>
          </a:p>
        </p:txBody>
      </p:sp>
      <p:sp>
        <p:nvSpPr>
          <p:cNvPr id="33" name="Text 31"/>
          <p:cNvSpPr txBox="1"/>
          <p:nvPr/>
        </p:nvSpPr>
        <p:spPr>
          <a:xfrm>
            <a:off x="7035624" y="3553331"/>
            <a:ext cx="4432189" cy="209545"/>
          </a:xfrm>
          <a:prstGeom prst="rect">
            <a:avLst/>
          </a:prstGeom>
          <a:noFill/>
          <a:ln/>
        </p:spPr>
        <p:txBody>
          <a:bodyPr wrap="square" lIns="0" tIns="0" rIns="0" bIns="0" rtlCol="0" anchor="t"/>
          <a:lstStyle/>
          <a:p>
            <a:pPr algn="l" indent="0" marL="0">
              <a:lnSpc>
                <a:spcPct val="110000"/>
              </a:lnSpc>
              <a:buNone/>
            </a:pPr>
            <a:r>
              <a:rPr lang="en-US" sz="1410" b="1" dirty="0">
                <a:solidFill>
                  <a:srgbClr val="0B0B14"/>
                </a:solidFill>
                <a:latin typeface="Outfit" pitchFamily="34" charset="0"/>
                <a:ea typeface="Outfit" pitchFamily="34" charset="-122"/>
                <a:cs typeface="Outfit" pitchFamily="34" charset="-120"/>
              </a:rPr>
              <a:t>Graduated verification</a:t>
            </a:r>
            <a:endParaRPr lang="en-US" sz="1410" dirty="0"/>
          </a:p>
        </p:txBody>
      </p:sp>
      <p:sp>
        <p:nvSpPr>
          <p:cNvPr id="34" name="Text 32"/>
          <p:cNvSpPr txBox="1"/>
          <p:nvPr/>
        </p:nvSpPr>
        <p:spPr>
          <a:xfrm>
            <a:off x="7035624" y="3940672"/>
            <a:ext cx="2101797" cy="434270"/>
          </a:xfrm>
          <a:prstGeom prst="rect">
            <a:avLst/>
          </a:prstGeom>
          <a:noFill/>
          <a:ln/>
        </p:spPr>
        <p:txBody>
          <a:bodyPr wrap="square" lIns="0" tIns="0" rIns="0" bIns="0" rtlCol="0" anchor="t"/>
          <a:lstStyle/>
          <a:p>
            <a:pPr algn="l" indent="0" marL="0">
              <a:lnSpc>
                <a:spcPct val="95000"/>
              </a:lnSpc>
              <a:buNone/>
            </a:pPr>
            <a:r>
              <a:rPr lang="en-US" sz="3240" b="1" spc="-180" kern="0" dirty="0">
                <a:solidFill>
                  <a:srgbClr val="2050F2"/>
                </a:solidFill>
                <a:latin typeface="Outfit" pitchFamily="34" charset="0"/>
                <a:ea typeface="Outfit" pitchFamily="34" charset="-122"/>
                <a:cs typeface="Outfit" pitchFamily="34" charset="-120"/>
              </a:rPr>
              <a:t>3%</a:t>
            </a:r>
            <a:endParaRPr lang="en-US" sz="3240" dirty="0"/>
          </a:p>
        </p:txBody>
      </p:sp>
      <p:sp>
        <p:nvSpPr>
          <p:cNvPr id="35" name="Text 33"/>
          <p:cNvSpPr txBox="1"/>
          <p:nvPr/>
        </p:nvSpPr>
        <p:spPr>
          <a:xfrm>
            <a:off x="7035624" y="4438440"/>
            <a:ext cx="2101797" cy="172239"/>
          </a:xfrm>
          <a:prstGeom prst="rect">
            <a:avLst/>
          </a:prstGeom>
          <a:noFill/>
          <a:ln/>
        </p:spPr>
        <p:txBody>
          <a:bodyPr wrap="square" lIns="0" tIns="0" rIns="0" bIns="0" rtlCol="0" anchor="t"/>
          <a:lstStyle/>
          <a:p>
            <a:pPr algn="l" indent="0" marL="0">
              <a:lnSpc>
                <a:spcPct val="118000"/>
              </a:lnSpc>
              <a:buNone/>
            </a:pPr>
            <a:r>
              <a:rPr lang="en-US" sz="1116" dirty="0">
                <a:solidFill>
                  <a:srgbClr val="30303C"/>
                </a:solidFill>
                <a:latin typeface="Outfit" pitchFamily="34" charset="0"/>
                <a:ea typeface="Outfit" pitchFamily="34" charset="-122"/>
                <a:cs typeface="Outfit" pitchFamily="34" charset="-120"/>
              </a:rPr>
              <a:t>suppliers lost</a:t>
            </a:r>
            <a:endParaRPr lang="en-US" sz="1116" dirty="0"/>
          </a:p>
        </p:txBody>
      </p:sp>
      <p:sp>
        <p:nvSpPr>
          <p:cNvPr id="36" name="Text 34"/>
          <p:cNvSpPr txBox="1"/>
          <p:nvPr/>
        </p:nvSpPr>
        <p:spPr>
          <a:xfrm>
            <a:off x="9366016" y="3940672"/>
            <a:ext cx="2101797" cy="434270"/>
          </a:xfrm>
          <a:prstGeom prst="rect">
            <a:avLst/>
          </a:prstGeom>
          <a:noFill/>
          <a:ln/>
        </p:spPr>
        <p:txBody>
          <a:bodyPr wrap="square" lIns="0" tIns="0" rIns="0" bIns="0" rtlCol="0" anchor="t"/>
          <a:lstStyle/>
          <a:p>
            <a:pPr algn="l" indent="0" marL="0">
              <a:lnSpc>
                <a:spcPct val="95000"/>
              </a:lnSpc>
              <a:buNone/>
            </a:pPr>
            <a:r>
              <a:rPr lang="en-US" sz="3240" b="1" spc="-180" kern="0" dirty="0">
                <a:solidFill>
                  <a:srgbClr val="2050F2"/>
                </a:solidFill>
                <a:latin typeface="Outfit" pitchFamily="34" charset="0"/>
                <a:ea typeface="Outfit" pitchFamily="34" charset="-122"/>
                <a:cs typeface="Outfit" pitchFamily="34" charset="-120"/>
              </a:rPr>
              <a:t>90%</a:t>
            </a:r>
            <a:endParaRPr lang="en-US" sz="3240" dirty="0"/>
          </a:p>
        </p:txBody>
      </p:sp>
      <p:sp>
        <p:nvSpPr>
          <p:cNvPr id="37" name="Text 35"/>
          <p:cNvSpPr txBox="1"/>
          <p:nvPr/>
        </p:nvSpPr>
        <p:spPr>
          <a:xfrm>
            <a:off x="9366016" y="4438440"/>
            <a:ext cx="2101797" cy="172239"/>
          </a:xfrm>
          <a:prstGeom prst="rect">
            <a:avLst/>
          </a:prstGeom>
          <a:noFill/>
          <a:ln/>
        </p:spPr>
        <p:txBody>
          <a:bodyPr wrap="square" lIns="0" tIns="0" rIns="0" bIns="0" rtlCol="0" anchor="t"/>
          <a:lstStyle/>
          <a:p>
            <a:pPr algn="l" indent="0" marL="0">
              <a:lnSpc>
                <a:spcPct val="118000"/>
              </a:lnSpc>
              <a:buNone/>
            </a:pPr>
            <a:r>
              <a:rPr lang="en-US" sz="1116" dirty="0">
                <a:solidFill>
                  <a:srgbClr val="30303C"/>
                </a:solidFill>
                <a:latin typeface="Outfit" pitchFamily="34" charset="0"/>
                <a:ea typeface="Outfit" pitchFamily="34" charset="-122"/>
                <a:cs typeface="Outfit" pitchFamily="34" charset="-120"/>
              </a:rPr>
              <a:t>current assurance</a:t>
            </a:r>
            <a:endParaRPr lang="en-US" sz="1116" dirty="0"/>
          </a:p>
        </p:txBody>
      </p:sp>
      <p:sp>
        <p:nvSpPr>
          <p:cNvPr id="38" name="Text 36"/>
          <p:cNvSpPr txBox="1"/>
          <p:nvPr/>
        </p:nvSpPr>
        <p:spPr>
          <a:xfrm>
            <a:off x="520687" y="5375736"/>
            <a:ext cx="6213320" cy="165096"/>
          </a:xfrm>
          <a:prstGeom prst="rect">
            <a:avLst/>
          </a:prstGeom>
          <a:noFill/>
          <a:ln/>
        </p:spPr>
        <p:txBody>
          <a:bodyPr wrap="square" lIns="0" tIns="0" rIns="0" bIns="0" rtlCol="0" anchor="t"/>
          <a:lstStyle/>
          <a:p>
            <a:pPr algn="l" indent="0" marL="0">
              <a:lnSpc>
                <a:spcPct val="130000"/>
              </a:lnSpc>
              <a:buNone/>
            </a:pPr>
            <a:r>
              <a:rPr lang="en-US" sz="970" dirty="0">
                <a:solidFill>
                  <a:srgbClr val="6B697B"/>
                </a:solidFill>
                <a:latin typeface="Outfit" pitchFamily="34" charset="0"/>
                <a:ea typeface="Outfit" pitchFamily="34" charset="-122"/>
                <a:cs typeface="Outfit" pitchFamily="34" charset="-120"/>
              </a:rPr>
              <a:t>Exposure target sustained (12 months ≤ 0.35): Feb. 2031 · reopen unchanged / Feb. 2034 · graduated verification</a:t>
            </a:r>
            <a:endParaRPr lang="en-US" sz="970" dirty="0"/>
          </a:p>
        </p:txBody>
      </p:sp>
      <p:sp>
        <p:nvSpPr>
          <p:cNvPr id="39" name="Text 37"/>
          <p:cNvSpPr txBox="1"/>
          <p:nvPr/>
        </p:nvSpPr>
        <p:spPr>
          <a:xfrm>
            <a:off x="7449257" y="5375736"/>
            <a:ext cx="4221751" cy="165096"/>
          </a:xfrm>
          <a:prstGeom prst="rect">
            <a:avLst/>
          </a:prstGeom>
          <a:noFill/>
          <a:ln/>
        </p:spPr>
        <p:txBody>
          <a:bodyPr wrap="square" lIns="0" tIns="0" rIns="0" bIns="0" rtlCol="0" anchor="t"/>
          <a:lstStyle/>
          <a:p>
            <a:pPr algn="l" indent="0" marL="0">
              <a:lnSpc>
                <a:spcPct val="130000"/>
              </a:lnSpc>
              <a:buNone/>
            </a:pPr>
            <a:r>
              <a:rPr lang="en-US" sz="970" dirty="0">
                <a:solidFill>
                  <a:srgbClr val="6B697B"/>
                </a:solidFill>
                <a:latin typeface="Outfit" pitchFamily="34" charset="0"/>
                <a:ea typeface="Outfit" pitchFamily="34" charset="-122"/>
                <a:cs typeface="Outfit" pitchFamily="34" charset="-120"/>
              </a:rPr>
              <a:t>Medians · 100 paired runs per path · model bf91444e3fcc · conditional results</a:t>
            </a:r>
            <a:endParaRPr lang="en-US" sz="970" dirty="0"/>
          </a:p>
        </p:txBody>
      </p:sp>
      <p:sp>
        <p:nvSpPr>
          <p:cNvPr id="40" name="Text 38"/>
          <p:cNvSpPr txBox="1"/>
          <p:nvPr/>
        </p:nvSpPr>
        <p:spPr>
          <a:xfrm>
            <a:off x="520687" y="6559386"/>
            <a:ext cx="1381785"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cmmc20x.com/analysis</a:t>
            </a:r>
            <a:endParaRPr lang="en-US" sz="824" dirty="0"/>
          </a:p>
        </p:txBody>
      </p:sp>
      <p:sp>
        <p:nvSpPr>
          <p:cNvPr id="41" name="Text 39"/>
          <p:cNvSpPr txBox="1"/>
          <p:nvPr/>
        </p:nvSpPr>
        <p:spPr>
          <a:xfrm>
            <a:off x="2080268"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42" name="Text 40"/>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07 / 09</a:t>
            </a:r>
            <a:endParaRPr lang="en-US" sz="824" dirty="0"/>
          </a:p>
        </p:txBody>
      </p:sp>
      <p:sp>
        <p:nvSpPr>
          <p:cNvPr id="44" name="Shape 41">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45" name="Shape 42">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46" name="Shape 43">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
        <p:nvSpPr>
          <p:cNvPr id="47" name="Shape 44">
            <a:hlinkClick r:id="rId4" tooltip=""/>
          </p:cNvPr>
          <p:cNvSpPr/>
          <p:nvPr/>
        </p:nvSpPr>
        <p:spPr>
          <a:xfrm>
            <a:off x="11882628" y="6793992"/>
            <a:ext cx="18288" cy="18288"/>
          </a:xfrm>
          <a:prstGeom prst="rect">
            <a:avLst/>
          </a:prstGeom>
          <a:solidFill>
            <a:srgbClr val="FFFFFF">
              <a:alpha val="0"/>
            </a:srgbClr>
          </a:solidFill>
          <a:ln w="12700">
            <a:solidFill>
              <a:srgbClr val="FFFFFF">
                <a:alpha val="0"/>
              </a:srgbClr>
            </a:solidFill>
            <a:prstDash val="solid"/>
          </a:ln>
        </p:spPr>
      </p:sp>
      <p:sp>
        <p:nvSpPr>
          <p:cNvPr id="48" name="Shape 45">
            <a:hlinkClick r:id="rId5" tooltip=""/>
          </p:cNvPr>
          <p:cNvSpPr/>
          <p:nvPr/>
        </p:nvSpPr>
        <p:spPr>
          <a:xfrm>
            <a:off x="1190548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F2EFE6"/>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0C0C12"/>
          </a:solidFill>
          <a:ln/>
        </p:spPr>
      </p:sp>
      <p:sp>
        <p:nvSpPr>
          <p:cNvPr id="5" name="Shape 3"/>
          <p:cNvSpPr/>
          <p:nvPr/>
        </p:nvSpPr>
        <p:spPr>
          <a:xfrm>
            <a:off x="520687" y="2404804"/>
            <a:ext cx="6902972" cy="3238419"/>
          </a:xfrm>
          <a:prstGeom prst="rect">
            <a:avLst/>
          </a:prstGeom>
          <a:solidFill>
            <a:srgbClr val="00061D"/>
          </a:solidFill>
          <a:ln w="6350">
            <a:solidFill>
              <a:srgbClr val="0C0C15"/>
            </a:solidFill>
            <a:prstDash val="solid"/>
          </a:ln>
        </p:spPr>
      </p:sp>
      <p:sp>
        <p:nvSpPr>
          <p:cNvPr id="6" name="Shape 4"/>
          <p:cNvSpPr/>
          <p:nvPr/>
        </p:nvSpPr>
        <p:spPr>
          <a:xfrm>
            <a:off x="527037" y="5357480"/>
            <a:ext cx="6890272" cy="279393"/>
          </a:xfrm>
          <a:prstGeom prst="rect">
            <a:avLst/>
          </a:prstGeom>
          <a:solidFill>
            <a:srgbClr val="00061D"/>
          </a:solidFill>
          <a:ln/>
        </p:spPr>
      </p:sp>
      <p:sp>
        <p:nvSpPr>
          <p:cNvPr id="7" name="Shape 5"/>
          <p:cNvSpPr/>
          <p:nvPr/>
        </p:nvSpPr>
        <p:spPr>
          <a:xfrm>
            <a:off x="7703052" y="2404804"/>
            <a:ext cx="3967956" cy="3238419"/>
          </a:xfrm>
          <a:prstGeom prst="rect">
            <a:avLst/>
          </a:prstGeom>
          <a:ln/>
        </p:spPr>
      </p:sp>
      <p:sp>
        <p:nvSpPr>
          <p:cNvPr id="8" name="Shape 6"/>
          <p:cNvSpPr/>
          <p:nvPr/>
        </p:nvSpPr>
        <p:spPr>
          <a:xfrm>
            <a:off x="7703052" y="2404804"/>
            <a:ext cx="3967956" cy="6350"/>
          </a:xfrm>
          <a:prstGeom prst="rect">
            <a:avLst/>
          </a:prstGeom>
          <a:solidFill>
            <a:srgbClr val="0C0C15"/>
          </a:solidFill>
          <a:ln/>
        </p:spPr>
      </p:sp>
      <p:sp>
        <p:nvSpPr>
          <p:cNvPr id="9" name="Shape 7"/>
          <p:cNvSpPr/>
          <p:nvPr/>
        </p:nvSpPr>
        <p:spPr>
          <a:xfrm>
            <a:off x="7703052" y="2411154"/>
            <a:ext cx="3967956" cy="1077290"/>
          </a:xfrm>
          <a:prstGeom prst="rect">
            <a:avLst/>
          </a:prstGeom>
          <a:ln/>
        </p:spPr>
      </p:sp>
      <p:sp>
        <p:nvSpPr>
          <p:cNvPr id="10" name="Shape 8"/>
          <p:cNvSpPr/>
          <p:nvPr/>
        </p:nvSpPr>
        <p:spPr>
          <a:xfrm>
            <a:off x="7703052" y="3482094"/>
            <a:ext cx="3967956" cy="6350"/>
          </a:xfrm>
          <a:prstGeom prst="rect">
            <a:avLst/>
          </a:prstGeom>
          <a:solidFill>
            <a:srgbClr val="0C0C12"/>
          </a:solidFill>
          <a:ln/>
        </p:spPr>
      </p:sp>
      <p:sp>
        <p:nvSpPr>
          <p:cNvPr id="11" name="Shape 9"/>
          <p:cNvSpPr/>
          <p:nvPr/>
        </p:nvSpPr>
        <p:spPr>
          <a:xfrm>
            <a:off x="7703052" y="3488444"/>
            <a:ext cx="3967956" cy="1077389"/>
          </a:xfrm>
          <a:prstGeom prst="rect">
            <a:avLst/>
          </a:prstGeom>
          <a:ln/>
        </p:spPr>
      </p:sp>
      <p:sp>
        <p:nvSpPr>
          <p:cNvPr id="12" name="Shape 10"/>
          <p:cNvSpPr/>
          <p:nvPr/>
        </p:nvSpPr>
        <p:spPr>
          <a:xfrm>
            <a:off x="7703052" y="4559484"/>
            <a:ext cx="3967956" cy="6350"/>
          </a:xfrm>
          <a:prstGeom prst="rect">
            <a:avLst/>
          </a:prstGeom>
          <a:solidFill>
            <a:srgbClr val="0C0C12"/>
          </a:solidFill>
          <a:ln/>
        </p:spPr>
      </p:sp>
      <p:sp>
        <p:nvSpPr>
          <p:cNvPr id="13" name="Shape 11"/>
          <p:cNvSpPr/>
          <p:nvPr/>
        </p:nvSpPr>
        <p:spPr>
          <a:xfrm>
            <a:off x="7703052" y="4565834"/>
            <a:ext cx="3967956" cy="1077389"/>
          </a:xfrm>
          <a:prstGeom prst="rect">
            <a:avLst/>
          </a:prstGeom>
          <a:ln/>
        </p:spPr>
      </p:sp>
      <p:sp>
        <p:nvSpPr>
          <p:cNvPr id="14" name="Shape 12"/>
          <p:cNvSpPr/>
          <p:nvPr/>
        </p:nvSpPr>
        <p:spPr>
          <a:xfrm>
            <a:off x="7703052" y="5636873"/>
            <a:ext cx="3967956" cy="6350"/>
          </a:xfrm>
          <a:prstGeom prst="rect">
            <a:avLst/>
          </a:prstGeom>
          <a:solidFill>
            <a:srgbClr val="0C0C12"/>
          </a:solidFill>
          <a:ln/>
        </p:spPr>
      </p:sp>
      <p:sp>
        <p:nvSpPr>
          <p:cNvPr id="15" name="Shape 13"/>
          <p:cNvSpPr/>
          <p:nvPr/>
        </p:nvSpPr>
        <p:spPr>
          <a:xfrm>
            <a:off x="520687" y="6476838"/>
            <a:ext cx="11150321" cy="209545"/>
          </a:xfrm>
          <a:prstGeom prst="rect">
            <a:avLst/>
          </a:prstGeom>
          <a:ln/>
        </p:spPr>
      </p:sp>
      <p:sp>
        <p:nvSpPr>
          <p:cNvPr id="16" name="Shape 14"/>
          <p:cNvSpPr/>
          <p:nvPr/>
        </p:nvSpPr>
        <p:spPr>
          <a:xfrm>
            <a:off x="520687" y="6476838"/>
            <a:ext cx="11150321" cy="6350"/>
          </a:xfrm>
          <a:prstGeom prst="rect">
            <a:avLst/>
          </a:prstGeom>
          <a:solidFill>
            <a:srgbClr val="0C0C12"/>
          </a:solidFill>
          <a:ln/>
        </p:spPr>
      </p:sp>
      <p:pic>
        <p:nvPicPr>
          <p:cNvPr id="17" name="Image 0" descr="preencoded.png">    </p:cNvPr>
          <p:cNvPicPr>
            <a:picLocks noChangeAspect="1"/>
          </p:cNvPicPr>
          <p:nvPr/>
        </p:nvPicPr>
        <p:blipFill>
          <a:blip r:embed="rId1"/>
          <a:stretch>
            <a:fillRect/>
          </a:stretch>
        </p:blipFill>
        <p:spPr>
          <a:xfrm>
            <a:off x="527037" y="2411154"/>
            <a:ext cx="6890272" cy="3225719"/>
          </a:xfrm>
          <a:prstGeom prst="rect">
            <a:avLst/>
          </a:prstGeom>
        </p:spPr>
      </p:pic>
      <p:sp>
        <p:nvSpPr>
          <p:cNvPr id="18" name="Text 15"/>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0B0B14"/>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2050F2"/>
                </a:solidFill>
                <a:latin typeface="Outfit" pitchFamily="34" charset="0"/>
                <a:ea typeface="Outfit" pitchFamily="34" charset="-122"/>
                <a:cs typeface="Outfit" pitchFamily="34" charset="-120"/>
              </a:rPr>
              <a:t>20X</a:t>
            </a:r>
            <a:endParaRPr lang="en-US" sz="1316" dirty="0"/>
          </a:p>
        </p:txBody>
      </p:sp>
      <p:sp>
        <p:nvSpPr>
          <p:cNvPr id="19" name="Text 16"/>
          <p:cNvSpPr txBox="1"/>
          <p:nvPr/>
        </p:nvSpPr>
        <p:spPr>
          <a:xfrm>
            <a:off x="9650171" y="380990"/>
            <a:ext cx="2020837" cy="126997"/>
          </a:xfrm>
          <a:prstGeom prst="rect">
            <a:avLst/>
          </a:prstGeom>
          <a:noFill/>
          <a:ln/>
        </p:spPr>
        <p:txBody>
          <a:bodyPr wrap="square" lIns="0" tIns="0" rIns="0" bIns="0" rtlCol="0" anchor="t"/>
          <a:lstStyle/>
          <a:p>
            <a:pPr algn="l" indent="0" marL="0">
              <a:lnSpc>
                <a:spcPct val="111111"/>
              </a:lnSpc>
              <a:buNone/>
            </a:pPr>
            <a:r>
              <a:rPr lang="en-US" sz="873" dirty="0">
                <a:solidFill>
                  <a:srgbClr val="6B697B"/>
                </a:solidFill>
                <a:latin typeface="SF Mono" pitchFamily="34" charset="0"/>
                <a:ea typeface="SF Mono" pitchFamily="34" charset="-122"/>
                <a:cs typeface="SF Mono" pitchFamily="34" charset="-120"/>
              </a:rPr>
              <a:t>THE WORKING IMPLEMENTATION</a:t>
            </a:r>
            <a:endParaRPr lang="en-US" sz="873" dirty="0"/>
          </a:p>
        </p:txBody>
      </p:sp>
      <p:sp>
        <p:nvSpPr>
          <p:cNvPr id="20" name="Text 17"/>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2050F2"/>
                </a:solidFill>
                <a:latin typeface="SF Mono" pitchFamily="34" charset="0"/>
                <a:ea typeface="SF Mono" pitchFamily="34" charset="-122"/>
                <a:cs typeface="SF Mono" pitchFamily="34" charset="-120"/>
              </a:rPr>
              <a:t>DEEP FATHOM SOFTWARE</a:t>
            </a:r>
            <a:endParaRPr lang="en-US" sz="1067" dirty="0"/>
          </a:p>
        </p:txBody>
      </p:sp>
      <p:sp>
        <p:nvSpPr>
          <p:cNvPr id="21" name="Text 18"/>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b="1" spc="-205" kern="0" dirty="0">
                <a:solidFill>
                  <a:srgbClr val="0B0B14"/>
                </a:solidFill>
                <a:latin typeface="Outfit" pitchFamily="34" charset="0"/>
                <a:ea typeface="Outfit" pitchFamily="34" charset="-122"/>
                <a:cs typeface="Outfit" pitchFamily="34" charset="-120"/>
              </a:rPr>
              <a:t>Working software,</a:t>
            </a:r>
            <a:pPr algn="l" indent="0" marL="0">
              <a:lnSpc>
                <a:spcPct val="98000"/>
              </a:lnSpc>
              <a:buNone/>
            </a:pPr>
            <a:r>
              <a:rPr lang="en-US" sz="3444" spc="-205" kern="0" dirty="0">
                <a:solidFill>
                  <a:srgbClr val="0B0B14"/>
                </a:solidFill>
                <a:latin typeface="Outfit" pitchFamily="34" charset="0"/>
                <a:ea typeface="Outfit" pitchFamily="34" charset="-122"/>
                <a:cs typeface="Outfit" pitchFamily="34" charset="-120"/>
              </a:rPr>
              <a:t> ready for evaluation.</a:t>
            </a:r>
            <a:endParaRPr lang="en-US" sz="3444" dirty="0"/>
          </a:p>
        </p:txBody>
      </p:sp>
      <p:sp>
        <p:nvSpPr>
          <p:cNvPr id="22" name="Text 19"/>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30303C"/>
                </a:solidFill>
                <a:latin typeface="Outfit" pitchFamily="34" charset="0"/>
                <a:ea typeface="Outfit" pitchFamily="34" charset="-122"/>
                <a:cs typeface="Outfit" pitchFamily="34" charset="-120"/>
              </a:rPr>
              <a:t>A working, source-linked implementation spans the Level 2 requirement and assessment-objective set.</a:t>
            </a:r>
            <a:endParaRPr lang="en-US" sz="1692" dirty="0"/>
          </a:p>
        </p:txBody>
      </p:sp>
      <p:sp>
        <p:nvSpPr>
          <p:cNvPr id="23" name="Text 20"/>
          <p:cNvSpPr txBox="1"/>
          <p:nvPr/>
        </p:nvSpPr>
        <p:spPr>
          <a:xfrm>
            <a:off x="641334" y="5433678"/>
            <a:ext cx="6661678" cy="126997"/>
          </a:xfrm>
          <a:prstGeom prst="rect">
            <a:avLst/>
          </a:prstGeom>
          <a:noFill/>
          <a:ln/>
        </p:spPr>
        <p:txBody>
          <a:bodyPr wrap="square" lIns="0" tIns="0" rIns="0" bIns="0" rtlCol="0" anchor="t"/>
          <a:lstStyle/>
          <a:p>
            <a:pPr algn="l" indent="0" marL="0">
              <a:lnSpc>
                <a:spcPct val="117647"/>
              </a:lnSpc>
              <a:buNone/>
            </a:pPr>
            <a:r>
              <a:rPr lang="en-US" sz="824" dirty="0">
                <a:solidFill>
                  <a:srgbClr val="00E9FF"/>
                </a:solidFill>
                <a:latin typeface="SF Mono" pitchFamily="34" charset="0"/>
                <a:ea typeface="SF Mono" pitchFamily="34" charset="-122"/>
                <a:cs typeface="SF Mono" pitchFamily="34" charset="-120"/>
              </a:rPr>
              <a:t>SYNTHETIC DEMONSTRATION WORKSPACE · GUIDED REMEDIATION</a:t>
            </a:r>
            <a:endParaRPr lang="en-US" sz="824" dirty="0"/>
          </a:p>
        </p:txBody>
      </p:sp>
      <p:sp>
        <p:nvSpPr>
          <p:cNvPr id="24" name="Text 21"/>
          <p:cNvSpPr txBox="1"/>
          <p:nvPr/>
        </p:nvSpPr>
        <p:spPr>
          <a:xfrm>
            <a:off x="7703052" y="2743429"/>
            <a:ext cx="857229" cy="406390"/>
          </a:xfrm>
          <a:prstGeom prst="rect">
            <a:avLst/>
          </a:prstGeom>
          <a:noFill/>
          <a:ln/>
        </p:spPr>
        <p:txBody>
          <a:bodyPr wrap="square" lIns="0" tIns="0" rIns="0" bIns="0" rtlCol="0" anchor="t"/>
          <a:lstStyle/>
          <a:p>
            <a:pPr algn="l" indent="0" marL="0">
              <a:lnSpc>
                <a:spcPct val="100000"/>
              </a:lnSpc>
              <a:buNone/>
            </a:pPr>
            <a:r>
              <a:rPr lang="en-US" sz="2880" spc="-160" kern="0" dirty="0">
                <a:solidFill>
                  <a:srgbClr val="2050F2"/>
                </a:solidFill>
                <a:latin typeface="Outfit" pitchFamily="34" charset="0"/>
                <a:ea typeface="Outfit" pitchFamily="34" charset="-122"/>
                <a:cs typeface="Outfit" pitchFamily="34" charset="-120"/>
              </a:rPr>
              <a:t>110</a:t>
            </a:r>
            <a:endParaRPr lang="en-US" sz="2880" dirty="0"/>
          </a:p>
        </p:txBody>
      </p:sp>
      <p:sp>
        <p:nvSpPr>
          <p:cNvPr id="25" name="Text 22"/>
          <p:cNvSpPr txBox="1"/>
          <p:nvPr/>
        </p:nvSpPr>
        <p:spPr>
          <a:xfrm>
            <a:off x="8725376" y="2847606"/>
            <a:ext cx="2945632" cy="198036"/>
          </a:xfrm>
          <a:prstGeom prst="rect">
            <a:avLst/>
          </a:prstGeom>
          <a:noFill/>
          <a:ln/>
        </p:spPr>
        <p:txBody>
          <a:bodyPr wrap="square" lIns="0" tIns="0" rIns="0" bIns="0" rtlCol="0" anchor="t"/>
          <a:lstStyle/>
          <a:p>
            <a:pPr algn="l" indent="0" marL="0">
              <a:lnSpc>
                <a:spcPct val="120000"/>
              </a:lnSpc>
              <a:buNone/>
            </a:pPr>
            <a:r>
              <a:rPr lang="en-US" sz="1222" dirty="0">
                <a:solidFill>
                  <a:srgbClr val="30303C"/>
                </a:solidFill>
                <a:latin typeface="Outfit" pitchFamily="34" charset="0"/>
                <a:ea typeface="Outfit" pitchFamily="34" charset="-122"/>
                <a:cs typeface="Outfit" pitchFamily="34" charset="-120"/>
              </a:rPr>
              <a:t>NIST SP 800-171 Rev. 2 requirements</a:t>
            </a:r>
            <a:endParaRPr lang="en-US" sz="1222" dirty="0"/>
          </a:p>
        </p:txBody>
      </p:sp>
      <p:sp>
        <p:nvSpPr>
          <p:cNvPr id="26" name="Text 23"/>
          <p:cNvSpPr txBox="1"/>
          <p:nvPr/>
        </p:nvSpPr>
        <p:spPr>
          <a:xfrm>
            <a:off x="7703052" y="3820719"/>
            <a:ext cx="857229" cy="406390"/>
          </a:xfrm>
          <a:prstGeom prst="rect">
            <a:avLst/>
          </a:prstGeom>
          <a:noFill/>
          <a:ln/>
        </p:spPr>
        <p:txBody>
          <a:bodyPr wrap="square" lIns="0" tIns="0" rIns="0" bIns="0" rtlCol="0" anchor="t"/>
          <a:lstStyle/>
          <a:p>
            <a:pPr algn="l" indent="0" marL="0">
              <a:lnSpc>
                <a:spcPct val="100000"/>
              </a:lnSpc>
              <a:buNone/>
            </a:pPr>
            <a:r>
              <a:rPr lang="en-US" sz="2880" spc="-160" kern="0" dirty="0">
                <a:solidFill>
                  <a:srgbClr val="2050F2"/>
                </a:solidFill>
                <a:latin typeface="Outfit" pitchFamily="34" charset="0"/>
                <a:ea typeface="Outfit" pitchFamily="34" charset="-122"/>
                <a:cs typeface="Outfit" pitchFamily="34" charset="-120"/>
              </a:rPr>
              <a:t>320</a:t>
            </a:r>
            <a:endParaRPr lang="en-US" sz="2880" dirty="0"/>
          </a:p>
        </p:txBody>
      </p:sp>
      <p:sp>
        <p:nvSpPr>
          <p:cNvPr id="27" name="Text 24"/>
          <p:cNvSpPr txBox="1"/>
          <p:nvPr/>
        </p:nvSpPr>
        <p:spPr>
          <a:xfrm>
            <a:off x="8725376" y="3924896"/>
            <a:ext cx="2945632" cy="198036"/>
          </a:xfrm>
          <a:prstGeom prst="rect">
            <a:avLst/>
          </a:prstGeom>
          <a:noFill/>
          <a:ln/>
        </p:spPr>
        <p:txBody>
          <a:bodyPr wrap="square" lIns="0" tIns="0" rIns="0" bIns="0" rtlCol="0" anchor="t"/>
          <a:lstStyle/>
          <a:p>
            <a:pPr algn="l" indent="0" marL="0">
              <a:lnSpc>
                <a:spcPct val="120000"/>
              </a:lnSpc>
              <a:buNone/>
            </a:pPr>
            <a:r>
              <a:rPr lang="en-US" sz="1222" dirty="0">
                <a:solidFill>
                  <a:srgbClr val="30303C"/>
                </a:solidFill>
                <a:latin typeface="Outfit" pitchFamily="34" charset="0"/>
                <a:ea typeface="Outfit" pitchFamily="34" charset="-122"/>
                <a:cs typeface="Outfit" pitchFamily="34" charset="-120"/>
              </a:rPr>
              <a:t>CMMC Level 2 assessment objectives</a:t>
            </a:r>
            <a:endParaRPr lang="en-US" sz="1222" dirty="0"/>
          </a:p>
        </p:txBody>
      </p:sp>
      <p:sp>
        <p:nvSpPr>
          <p:cNvPr id="28" name="Text 25"/>
          <p:cNvSpPr txBox="1"/>
          <p:nvPr/>
        </p:nvSpPr>
        <p:spPr>
          <a:xfrm>
            <a:off x="7703052" y="4898109"/>
            <a:ext cx="857229" cy="406390"/>
          </a:xfrm>
          <a:prstGeom prst="rect">
            <a:avLst/>
          </a:prstGeom>
          <a:noFill/>
          <a:ln/>
        </p:spPr>
        <p:txBody>
          <a:bodyPr wrap="square" lIns="0" tIns="0" rIns="0" bIns="0" rtlCol="0" anchor="t"/>
          <a:lstStyle/>
          <a:p>
            <a:pPr algn="l" indent="0" marL="0">
              <a:lnSpc>
                <a:spcPct val="100000"/>
              </a:lnSpc>
              <a:buNone/>
            </a:pPr>
            <a:r>
              <a:rPr lang="en-US" sz="2880" spc="-160" kern="0" dirty="0">
                <a:solidFill>
                  <a:srgbClr val="2050F2"/>
                </a:solidFill>
                <a:latin typeface="Outfit" pitchFamily="34" charset="0"/>
                <a:ea typeface="Outfit" pitchFamily="34" charset="-122"/>
                <a:cs typeface="Outfit" pitchFamily="34" charset="-120"/>
              </a:rPr>
              <a:t>01</a:t>
            </a:r>
            <a:endParaRPr lang="en-US" sz="2880" dirty="0"/>
          </a:p>
        </p:txBody>
      </p:sp>
      <p:sp>
        <p:nvSpPr>
          <p:cNvPr id="29" name="Text 26"/>
          <p:cNvSpPr txBox="1"/>
          <p:nvPr/>
        </p:nvSpPr>
        <p:spPr>
          <a:xfrm>
            <a:off x="8725376" y="4903268"/>
            <a:ext cx="2945632" cy="396071"/>
          </a:xfrm>
          <a:prstGeom prst="rect">
            <a:avLst/>
          </a:prstGeom>
          <a:noFill/>
          <a:ln/>
        </p:spPr>
        <p:txBody>
          <a:bodyPr wrap="square" lIns="0" tIns="0" rIns="0" bIns="0" rtlCol="0" anchor="t"/>
          <a:lstStyle/>
          <a:p>
            <a:pPr algn="l" indent="0" marL="0">
              <a:lnSpc>
                <a:spcPct val="120000"/>
              </a:lnSpc>
              <a:buNone/>
            </a:pPr>
            <a:r>
              <a:rPr lang="en-US" sz="1222" dirty="0">
                <a:solidFill>
                  <a:srgbClr val="30303C"/>
                </a:solidFill>
                <a:latin typeface="Outfit" pitchFamily="34" charset="0"/>
                <a:ea typeface="Outfit" pitchFamily="34" charset="-122"/>
                <a:cs typeface="Outfit" pitchFamily="34" charset="-120"/>
              </a:rPr>
              <a:t>source-linked record behind every generated view</a:t>
            </a:r>
            <a:endParaRPr lang="en-US" sz="1222" dirty="0"/>
          </a:p>
        </p:txBody>
      </p:sp>
      <p:sp>
        <p:nvSpPr>
          <p:cNvPr id="30" name="Text 27"/>
          <p:cNvSpPr txBox="1"/>
          <p:nvPr/>
        </p:nvSpPr>
        <p:spPr>
          <a:xfrm>
            <a:off x="520687" y="5789269"/>
            <a:ext cx="2285943" cy="253994"/>
          </a:xfrm>
          <a:prstGeom prst="rect">
            <a:avLst/>
          </a:prstGeom>
          <a:noFill/>
          <a:ln/>
        </p:spPr>
        <p:txBody>
          <a:bodyPr wrap="square" lIns="0" tIns="0" rIns="0" bIns="0" rtlCol="0" anchor="t"/>
          <a:lstStyle/>
          <a:p>
            <a:pPr algn="l" indent="0" marL="0">
              <a:lnSpc>
                <a:spcPct val="100000"/>
              </a:lnSpc>
              <a:buNone/>
            </a:pPr>
            <a:r>
              <a:rPr lang="en-US" sz="970" b="1" dirty="0">
                <a:solidFill>
                  <a:srgbClr val="2050F2"/>
                </a:solidFill>
                <a:latin typeface="SF Mono" pitchFamily="34" charset="0"/>
                <a:ea typeface="SF Mono" pitchFamily="34" charset="-122"/>
                <a:cs typeface="SF Mono" pitchFamily="34" charset="-120"/>
              </a:rPr>
              <a:t>READY FOR CONTROLLED EVALUATION</a:t>
            </a:r>
            <a:endParaRPr lang="en-US" sz="970" dirty="0"/>
          </a:p>
        </p:txBody>
      </p:sp>
      <p:sp>
        <p:nvSpPr>
          <p:cNvPr id="31" name="Text 28"/>
          <p:cNvSpPr txBox="1"/>
          <p:nvPr/>
        </p:nvSpPr>
        <p:spPr>
          <a:xfrm>
            <a:off x="2997125" y="5770220"/>
            <a:ext cx="8673883" cy="126997"/>
          </a:xfrm>
          <a:prstGeom prst="rect">
            <a:avLst/>
          </a:prstGeom>
          <a:noFill/>
          <a:ln/>
        </p:spPr>
        <p:txBody>
          <a:bodyPr wrap="square" lIns="0" tIns="0" rIns="0" bIns="0" rtlCol="0" anchor="t"/>
          <a:lstStyle/>
          <a:p>
            <a:pPr algn="l" indent="0" marL="0">
              <a:lnSpc>
                <a:spcPct val="71429"/>
              </a:lnSpc>
              <a:buNone/>
            </a:pPr>
            <a:r>
              <a:rPr lang="en-US" sz="1316" b="1" dirty="0">
                <a:solidFill>
                  <a:srgbClr val="0B0B14"/>
                </a:solidFill>
                <a:latin typeface="Outfit" pitchFamily="34" charset="0"/>
                <a:ea typeface="Outfit" pitchFamily="34" charset="-122"/>
                <a:cs typeface="Outfit" pitchFamily="34" charset="-120"/>
              </a:rPr>
              <a:t>Measure accuracy, disagreement, correction, and reviewer effort on Government-defined cases.</a:t>
            </a:r>
            <a:endParaRPr lang="en-US" sz="1316" dirty="0"/>
          </a:p>
        </p:txBody>
      </p:sp>
      <p:sp>
        <p:nvSpPr>
          <p:cNvPr id="32" name="Text 29"/>
          <p:cNvSpPr txBox="1"/>
          <p:nvPr/>
        </p:nvSpPr>
        <p:spPr>
          <a:xfrm>
            <a:off x="520687" y="6559386"/>
            <a:ext cx="1312730"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cmmc20x.com/product</a:t>
            </a:r>
            <a:endParaRPr lang="en-US" sz="824" dirty="0"/>
          </a:p>
        </p:txBody>
      </p:sp>
      <p:sp>
        <p:nvSpPr>
          <p:cNvPr id="33" name="Text 30"/>
          <p:cNvSpPr txBox="1"/>
          <p:nvPr/>
        </p:nvSpPr>
        <p:spPr>
          <a:xfrm>
            <a:off x="2011213"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Deep Fathom</a:t>
            </a:r>
            <a:endParaRPr lang="en-US" sz="824" dirty="0"/>
          </a:p>
        </p:txBody>
      </p:sp>
      <p:sp>
        <p:nvSpPr>
          <p:cNvPr id="34" name="Text 31"/>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6B697B"/>
                </a:solidFill>
                <a:latin typeface="SF Mono" pitchFamily="34" charset="0"/>
                <a:ea typeface="SF Mono" pitchFamily="34" charset="-122"/>
                <a:cs typeface="SF Mono" pitchFamily="34" charset="-120"/>
              </a:rPr>
              <a:t>08 / 09</a:t>
            </a:r>
            <a:endParaRPr lang="en-US" sz="824" dirty="0"/>
          </a:p>
        </p:txBody>
      </p:sp>
      <p:sp>
        <p:nvSpPr>
          <p:cNvPr id="36" name="Shape 32">
            <a:hlinkClick r:id="rId2"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37" name="Shape 33">
            <a:hlinkClick r:id="rId3"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8FB"/>
        </a:solidFill>
      </p:bgPr>
    </p:bg>
    <p:spTree>
      <p:nvGrpSpPr>
        <p:cNvPr id="1" name=""/>
        <p:cNvGrpSpPr/>
        <p:nvPr/>
      </p:nvGrpSpPr>
      <p:grpSpPr>
        <a:xfrm>
          <a:off x="0" y="0"/>
          <a:ext cx="0" cy="0"/>
          <a:chOff x="0" y="0"/>
          <a:chExt cx="0" cy="0"/>
        </a:xfrm>
      </p:grpSpPr>
      <p:sp>
        <p:nvSpPr>
          <p:cNvPr id="2" name="Shape 0"/>
          <p:cNvSpPr/>
          <p:nvPr/>
        </p:nvSpPr>
        <p:spPr>
          <a:xfrm>
            <a:off x="0" y="0"/>
            <a:ext cx="12191695" cy="6857829"/>
          </a:xfrm>
          <a:prstGeom prst="rect">
            <a:avLst/>
          </a:prstGeom>
          <a:solidFill>
            <a:srgbClr val="00061D"/>
          </a:solidFill>
          <a:ln/>
        </p:spPr>
      </p:sp>
      <p:sp>
        <p:nvSpPr>
          <p:cNvPr id="3" name="Shape 1"/>
          <p:cNvSpPr/>
          <p:nvPr/>
        </p:nvSpPr>
        <p:spPr>
          <a:xfrm>
            <a:off x="520687" y="342891"/>
            <a:ext cx="11150321" cy="317492"/>
          </a:xfrm>
          <a:prstGeom prst="rect">
            <a:avLst/>
          </a:prstGeom>
          <a:ln/>
        </p:spPr>
      </p:sp>
      <p:sp>
        <p:nvSpPr>
          <p:cNvPr id="4" name="Shape 2"/>
          <p:cNvSpPr/>
          <p:nvPr/>
        </p:nvSpPr>
        <p:spPr>
          <a:xfrm>
            <a:off x="520687" y="654034"/>
            <a:ext cx="11150321" cy="6350"/>
          </a:xfrm>
          <a:prstGeom prst="rect">
            <a:avLst/>
          </a:prstGeom>
          <a:solidFill>
            <a:srgbClr val="EBE6E1"/>
          </a:solidFill>
          <a:ln/>
        </p:spPr>
      </p:sp>
      <p:sp>
        <p:nvSpPr>
          <p:cNvPr id="5" name="Shape 3"/>
          <p:cNvSpPr/>
          <p:nvPr/>
        </p:nvSpPr>
        <p:spPr>
          <a:xfrm>
            <a:off x="520687" y="2430203"/>
            <a:ext cx="11150321" cy="2425639"/>
          </a:xfrm>
          <a:prstGeom prst="rect">
            <a:avLst/>
          </a:prstGeom>
          <a:ln/>
        </p:spPr>
      </p:sp>
      <p:sp>
        <p:nvSpPr>
          <p:cNvPr id="6" name="Shape 4"/>
          <p:cNvSpPr/>
          <p:nvPr/>
        </p:nvSpPr>
        <p:spPr>
          <a:xfrm>
            <a:off x="520687" y="2430203"/>
            <a:ext cx="11150321" cy="6350"/>
          </a:xfrm>
          <a:prstGeom prst="rect">
            <a:avLst/>
          </a:prstGeom>
          <a:solidFill>
            <a:srgbClr val="EDE9DF"/>
          </a:solidFill>
          <a:ln/>
        </p:spPr>
      </p:sp>
      <p:sp>
        <p:nvSpPr>
          <p:cNvPr id="7" name="Shape 5"/>
          <p:cNvSpPr/>
          <p:nvPr/>
        </p:nvSpPr>
        <p:spPr>
          <a:xfrm>
            <a:off x="520687" y="4849493"/>
            <a:ext cx="11150321" cy="6350"/>
          </a:xfrm>
          <a:prstGeom prst="rect">
            <a:avLst/>
          </a:prstGeom>
          <a:solidFill>
            <a:srgbClr val="EDE9DF"/>
          </a:solidFill>
          <a:ln/>
        </p:spPr>
      </p:sp>
      <p:sp>
        <p:nvSpPr>
          <p:cNvPr id="8" name="Shape 6"/>
          <p:cNvSpPr/>
          <p:nvPr/>
        </p:nvSpPr>
        <p:spPr>
          <a:xfrm>
            <a:off x="520687" y="2436553"/>
            <a:ext cx="5575161" cy="1206470"/>
          </a:xfrm>
          <a:prstGeom prst="rect">
            <a:avLst/>
          </a:prstGeom>
          <a:ln/>
        </p:spPr>
      </p:sp>
      <p:sp>
        <p:nvSpPr>
          <p:cNvPr id="9" name="Shape 7"/>
          <p:cNvSpPr/>
          <p:nvPr/>
        </p:nvSpPr>
        <p:spPr>
          <a:xfrm>
            <a:off x="520687" y="3636673"/>
            <a:ext cx="5575161" cy="6350"/>
          </a:xfrm>
          <a:prstGeom prst="rect">
            <a:avLst/>
          </a:prstGeom>
          <a:solidFill>
            <a:srgbClr val="EEE9DE"/>
          </a:solidFill>
          <a:ln/>
        </p:spPr>
      </p:sp>
      <p:sp>
        <p:nvSpPr>
          <p:cNvPr id="10" name="Shape 8"/>
          <p:cNvSpPr/>
          <p:nvPr/>
        </p:nvSpPr>
        <p:spPr>
          <a:xfrm>
            <a:off x="6089498" y="2436553"/>
            <a:ext cx="6350" cy="1206470"/>
          </a:xfrm>
          <a:prstGeom prst="rect">
            <a:avLst/>
          </a:prstGeom>
          <a:solidFill>
            <a:srgbClr val="EEE9DE"/>
          </a:solidFill>
          <a:ln/>
        </p:spPr>
      </p:sp>
      <p:sp>
        <p:nvSpPr>
          <p:cNvPr id="11" name="Shape 9"/>
          <p:cNvSpPr/>
          <p:nvPr/>
        </p:nvSpPr>
        <p:spPr>
          <a:xfrm>
            <a:off x="6095848" y="2436553"/>
            <a:ext cx="5575161" cy="1206470"/>
          </a:xfrm>
          <a:prstGeom prst="rect">
            <a:avLst/>
          </a:prstGeom>
          <a:ln/>
        </p:spPr>
      </p:sp>
      <p:sp>
        <p:nvSpPr>
          <p:cNvPr id="12" name="Shape 10"/>
          <p:cNvSpPr/>
          <p:nvPr/>
        </p:nvSpPr>
        <p:spPr>
          <a:xfrm>
            <a:off x="6095848" y="3636673"/>
            <a:ext cx="5575161" cy="6350"/>
          </a:xfrm>
          <a:prstGeom prst="rect">
            <a:avLst/>
          </a:prstGeom>
          <a:solidFill>
            <a:srgbClr val="EEE9DE"/>
          </a:solidFill>
          <a:ln/>
        </p:spPr>
      </p:sp>
      <p:sp>
        <p:nvSpPr>
          <p:cNvPr id="13" name="Shape 11"/>
          <p:cNvSpPr/>
          <p:nvPr/>
        </p:nvSpPr>
        <p:spPr>
          <a:xfrm>
            <a:off x="520687" y="3643023"/>
            <a:ext cx="5575161" cy="1206470"/>
          </a:xfrm>
          <a:prstGeom prst="rect">
            <a:avLst/>
          </a:prstGeom>
          <a:ln/>
        </p:spPr>
      </p:sp>
      <p:sp>
        <p:nvSpPr>
          <p:cNvPr id="14" name="Shape 12"/>
          <p:cNvSpPr/>
          <p:nvPr/>
        </p:nvSpPr>
        <p:spPr>
          <a:xfrm>
            <a:off x="6089498" y="3643023"/>
            <a:ext cx="6350" cy="1206470"/>
          </a:xfrm>
          <a:prstGeom prst="rect">
            <a:avLst/>
          </a:prstGeom>
          <a:solidFill>
            <a:srgbClr val="EEE9DE"/>
          </a:solidFill>
          <a:ln/>
        </p:spPr>
      </p:sp>
      <p:sp>
        <p:nvSpPr>
          <p:cNvPr id="15" name="Shape 13"/>
          <p:cNvSpPr/>
          <p:nvPr/>
        </p:nvSpPr>
        <p:spPr>
          <a:xfrm>
            <a:off x="520687" y="6476838"/>
            <a:ext cx="11150321" cy="209545"/>
          </a:xfrm>
          <a:prstGeom prst="rect">
            <a:avLst/>
          </a:prstGeom>
          <a:ln/>
        </p:spPr>
      </p:sp>
      <p:sp>
        <p:nvSpPr>
          <p:cNvPr id="16" name="Shape 14"/>
          <p:cNvSpPr/>
          <p:nvPr/>
        </p:nvSpPr>
        <p:spPr>
          <a:xfrm>
            <a:off x="520687" y="6476838"/>
            <a:ext cx="11150321" cy="6350"/>
          </a:xfrm>
          <a:prstGeom prst="rect">
            <a:avLst/>
          </a:prstGeom>
          <a:solidFill>
            <a:srgbClr val="EBE6E1"/>
          </a:solidFill>
          <a:ln/>
        </p:spPr>
      </p:sp>
      <p:sp>
        <p:nvSpPr>
          <p:cNvPr id="17" name="Text 15"/>
          <p:cNvSpPr txBox="1"/>
          <p:nvPr/>
        </p:nvSpPr>
        <p:spPr>
          <a:xfrm>
            <a:off x="520687" y="380990"/>
            <a:ext cx="987896" cy="126997"/>
          </a:xfrm>
          <a:prstGeom prst="rect">
            <a:avLst/>
          </a:prstGeom>
          <a:noFill/>
          <a:ln/>
        </p:spPr>
        <p:txBody>
          <a:bodyPr wrap="square" lIns="0" tIns="0" rIns="0" bIns="0" rtlCol="0" anchor="t"/>
          <a:lstStyle/>
          <a:p>
            <a:pPr algn="l" indent="0" marL="0">
              <a:lnSpc>
                <a:spcPct val="71429"/>
              </a:lnSpc>
              <a:buNone/>
            </a:pPr>
            <a:r>
              <a:rPr lang="en-US" sz="1316" b="1" spc="-35" kern="0" dirty="0">
                <a:solidFill>
                  <a:srgbClr val="ECE8DF"/>
                </a:solidFill>
                <a:latin typeface="Outfit" pitchFamily="34" charset="0"/>
                <a:ea typeface="Outfit" pitchFamily="34" charset="-122"/>
                <a:cs typeface="Outfit" pitchFamily="34" charset="-120"/>
              </a:rPr>
              <a:t>CMMC</a:t>
            </a:r>
            <a:pPr algn="l" indent="0" marL="0">
              <a:lnSpc>
                <a:spcPct val="71429"/>
              </a:lnSpc>
              <a:buNone/>
            </a:pPr>
            <a:r>
              <a:rPr lang="en-US" sz="1316" spc="-35" kern="0" dirty="0">
                <a:solidFill>
                  <a:srgbClr val="6B697B"/>
                </a:solidFill>
                <a:latin typeface="Outfit" pitchFamily="34" charset="0"/>
                <a:ea typeface="Outfit" pitchFamily="34" charset="-122"/>
                <a:cs typeface="Outfit" pitchFamily="34" charset="-120"/>
              </a:rPr>
              <a:t>/</a:t>
            </a:r>
            <a:pPr algn="l" indent="0" marL="0">
              <a:lnSpc>
                <a:spcPct val="71429"/>
              </a:lnSpc>
              <a:buNone/>
            </a:pPr>
            <a:r>
              <a:rPr lang="en-US" sz="1316" b="1" spc="-35" kern="0" dirty="0">
                <a:solidFill>
                  <a:srgbClr val="00E9FF"/>
                </a:solidFill>
                <a:latin typeface="Outfit" pitchFamily="34" charset="0"/>
                <a:ea typeface="Outfit" pitchFamily="34" charset="-122"/>
                <a:cs typeface="Outfit" pitchFamily="34" charset="-120"/>
              </a:rPr>
              <a:t>20X</a:t>
            </a:r>
            <a:endParaRPr lang="en-US" sz="1316" dirty="0"/>
          </a:p>
        </p:txBody>
      </p:sp>
      <p:sp>
        <p:nvSpPr>
          <p:cNvPr id="18" name="Text 16"/>
          <p:cNvSpPr txBox="1"/>
          <p:nvPr/>
        </p:nvSpPr>
        <p:spPr>
          <a:xfrm>
            <a:off x="8795225" y="380990"/>
            <a:ext cx="2875784" cy="126997"/>
          </a:xfrm>
          <a:prstGeom prst="rect">
            <a:avLst/>
          </a:prstGeom>
          <a:noFill/>
          <a:ln/>
        </p:spPr>
        <p:txBody>
          <a:bodyPr wrap="square" lIns="0" tIns="0" rIns="0" bIns="0" rtlCol="0" anchor="t"/>
          <a:lstStyle/>
          <a:p>
            <a:pPr algn="l" indent="0" marL="0">
              <a:lnSpc>
                <a:spcPct val="111111"/>
              </a:lnSpc>
              <a:buNone/>
            </a:pPr>
            <a:r>
              <a:rPr lang="en-US" sz="873" dirty="0">
                <a:solidFill>
                  <a:srgbClr val="AAA69D"/>
                </a:solidFill>
                <a:latin typeface="SF Mono" pitchFamily="34" charset="0"/>
                <a:ea typeface="SF Mono" pitchFamily="34" charset="-122"/>
                <a:cs typeface="SF Mono" pitchFamily="34" charset="-120"/>
              </a:rPr>
              <a:t>RECOMMENDATIONS FOR DEPARTMENT ACTION</a:t>
            </a:r>
            <a:endParaRPr lang="en-US" sz="873" dirty="0"/>
          </a:p>
        </p:txBody>
      </p:sp>
      <p:sp>
        <p:nvSpPr>
          <p:cNvPr id="19" name="Text 17"/>
          <p:cNvSpPr txBox="1"/>
          <p:nvPr/>
        </p:nvSpPr>
        <p:spPr>
          <a:xfrm>
            <a:off x="520687" y="939777"/>
            <a:ext cx="6133947" cy="126997"/>
          </a:xfrm>
          <a:prstGeom prst="rect">
            <a:avLst/>
          </a:prstGeom>
          <a:noFill/>
          <a:ln/>
        </p:spPr>
        <p:txBody>
          <a:bodyPr wrap="square" lIns="0" tIns="0" rIns="0" bIns="0" rtlCol="0" anchor="t"/>
          <a:lstStyle/>
          <a:p>
            <a:pPr algn="l" indent="0" marL="0">
              <a:lnSpc>
                <a:spcPct val="90909"/>
              </a:lnSpc>
              <a:buNone/>
            </a:pPr>
            <a:r>
              <a:rPr lang="en-US" sz="1067" b="1" spc="143" kern="0" dirty="0">
                <a:solidFill>
                  <a:srgbClr val="00E9FF"/>
                </a:solidFill>
                <a:latin typeface="SF Mono" pitchFamily="34" charset="0"/>
                <a:ea typeface="SF Mono" pitchFamily="34" charset="-122"/>
                <a:cs typeface="SF Mono" pitchFamily="34" charset="-120"/>
              </a:rPr>
              <a:t>WHAT COMES NEXT</a:t>
            </a:r>
            <a:endParaRPr lang="en-US" sz="1067" dirty="0"/>
          </a:p>
        </p:txBody>
      </p:sp>
      <p:sp>
        <p:nvSpPr>
          <p:cNvPr id="20" name="Text 18"/>
          <p:cNvSpPr txBox="1"/>
          <p:nvPr/>
        </p:nvSpPr>
        <p:spPr>
          <a:xfrm>
            <a:off x="520687" y="1142971"/>
            <a:ext cx="6133947" cy="1020539"/>
          </a:xfrm>
          <a:prstGeom prst="rect">
            <a:avLst/>
          </a:prstGeom>
          <a:noFill/>
          <a:ln/>
        </p:spPr>
        <p:txBody>
          <a:bodyPr wrap="square" lIns="0" tIns="0" rIns="0" bIns="0" rtlCol="0" anchor="t"/>
          <a:lstStyle/>
          <a:p>
            <a:pPr algn="l" indent="0" marL="0">
              <a:lnSpc>
                <a:spcPct val="98000"/>
              </a:lnSpc>
              <a:buNone/>
            </a:pPr>
            <a:r>
              <a:rPr lang="en-US" sz="3444" spc="-205" kern="0" dirty="0">
                <a:solidFill>
                  <a:srgbClr val="ECE8DF"/>
                </a:solidFill>
                <a:latin typeface="Outfit" pitchFamily="34" charset="0"/>
                <a:ea typeface="Outfit" pitchFamily="34" charset="-122"/>
                <a:cs typeface="Outfit" pitchFamily="34" charset="-120"/>
              </a:rPr>
              <a:t>Four recommendations </a:t>
            </a:r>
            <a:pPr algn="l" indent="0" marL="0">
              <a:lnSpc>
                <a:spcPct val="98000"/>
              </a:lnSpc>
              <a:buNone/>
            </a:pPr>
            <a:r>
              <a:rPr lang="en-US" sz="3444" spc="-205" kern="0" dirty="0">
                <a:solidFill>
                  <a:srgbClr val="00E9FF"/>
                </a:solidFill>
                <a:latin typeface="Outfit" pitchFamily="34" charset="0"/>
                <a:ea typeface="Outfit" pitchFamily="34" charset="-122"/>
                <a:cs typeface="Outfit" pitchFamily="34" charset="-120"/>
              </a:rPr>
              <a:t>for Department action.</a:t>
            </a:r>
            <a:endParaRPr lang="en-US" sz="3444" dirty="0"/>
          </a:p>
        </p:txBody>
      </p:sp>
      <p:sp>
        <p:nvSpPr>
          <p:cNvPr id="21" name="Text 19"/>
          <p:cNvSpPr txBox="1"/>
          <p:nvPr/>
        </p:nvSpPr>
        <p:spPr>
          <a:xfrm>
            <a:off x="7137222" y="1285744"/>
            <a:ext cx="4533787" cy="877766"/>
          </a:xfrm>
          <a:prstGeom prst="rect">
            <a:avLst/>
          </a:prstGeom>
          <a:noFill/>
          <a:ln/>
        </p:spPr>
        <p:txBody>
          <a:bodyPr wrap="square" lIns="0" tIns="0" rIns="0" bIns="0" rtlCol="0" anchor="t"/>
          <a:lstStyle/>
          <a:p>
            <a:pPr algn="l" indent="0" marL="0">
              <a:lnSpc>
                <a:spcPct val="128000"/>
              </a:lnSpc>
              <a:buNone/>
            </a:pPr>
            <a:r>
              <a:rPr lang="en-US" sz="1692" spc="-32" kern="0" dirty="0">
                <a:solidFill>
                  <a:srgbClr val="B8B3A6"/>
                </a:solidFill>
                <a:latin typeface="Outfit" pitchFamily="34" charset="0"/>
                <a:ea typeface="Outfit" pitchFamily="34" charset="-122"/>
                <a:cs typeface="Outfit" pitchFamily="34" charset="-120"/>
              </a:rPr>
              <a:t>The Task Force can review and recommend. The Department defines the policy, methods, and acceptance conditions.</a:t>
            </a:r>
            <a:endParaRPr lang="en-US" sz="1692" dirty="0"/>
          </a:p>
        </p:txBody>
      </p:sp>
      <p:sp>
        <p:nvSpPr>
          <p:cNvPr id="22" name="Text 20"/>
          <p:cNvSpPr txBox="1"/>
          <p:nvPr/>
        </p:nvSpPr>
        <p:spPr>
          <a:xfrm>
            <a:off x="711182" y="2588949"/>
            <a:ext cx="368291" cy="895328"/>
          </a:xfrm>
          <a:prstGeom prst="rect">
            <a:avLst/>
          </a:prstGeom>
          <a:noFill/>
          <a:ln/>
        </p:spPr>
        <p:txBody>
          <a:bodyPr wrap="square" lIns="0" tIns="0" rIns="0" bIns="0" rtlCol="0" anchor="t"/>
          <a:lstStyle/>
          <a:p>
            <a:pPr algn="l" indent="0" marL="0">
              <a:lnSpc>
                <a:spcPct val="90909"/>
              </a:lnSpc>
              <a:buNone/>
            </a:pPr>
            <a:r>
              <a:rPr lang="en-US" sz="1067" dirty="0">
                <a:solidFill>
                  <a:srgbClr val="00E9FF"/>
                </a:solidFill>
                <a:latin typeface="SF Mono" pitchFamily="34" charset="0"/>
                <a:ea typeface="SF Mono" pitchFamily="34" charset="-122"/>
                <a:cs typeface="SF Mono" pitchFamily="34" charset="-120"/>
              </a:rPr>
              <a:t>01</a:t>
            </a:r>
            <a:endParaRPr lang="en-US" sz="1067" dirty="0"/>
          </a:p>
        </p:txBody>
      </p:sp>
      <p:sp>
        <p:nvSpPr>
          <p:cNvPr id="23" name="Text 21"/>
          <p:cNvSpPr txBox="1"/>
          <p:nvPr/>
        </p:nvSpPr>
        <p:spPr>
          <a:xfrm>
            <a:off x="1219170" y="2588949"/>
            <a:ext cx="4679833" cy="310150"/>
          </a:xfrm>
          <a:prstGeom prst="rect">
            <a:avLst/>
          </a:prstGeom>
          <a:noFill/>
          <a:ln/>
        </p:spPr>
        <p:txBody>
          <a:bodyPr wrap="square" lIns="0" tIns="0" rIns="0" bIns="0" rtlCol="0" anchor="t"/>
          <a:lstStyle/>
          <a:p>
            <a:pPr algn="l" indent="0" marL="0">
              <a:lnSpc>
                <a:spcPct val="105000"/>
              </a:lnSpc>
              <a:buNone/>
            </a:pPr>
            <a:r>
              <a:rPr lang="en-US" sz="1598" b="1" dirty="0">
                <a:solidFill>
                  <a:srgbClr val="ECE8DF"/>
                </a:solidFill>
                <a:latin typeface="Outfit" pitchFamily="34" charset="0"/>
                <a:ea typeface="Outfit" pitchFamily="34" charset="-122"/>
                <a:cs typeface="Outfit" pitchFamily="34" charset="-120"/>
              </a:rPr>
              <a:t>Define graduated verification</a:t>
            </a:r>
            <a:endParaRPr lang="en-US" sz="1598" dirty="0"/>
          </a:p>
        </p:txBody>
      </p:sp>
      <p:sp>
        <p:nvSpPr>
          <p:cNvPr id="24" name="Text 22"/>
          <p:cNvSpPr txBox="1"/>
          <p:nvPr/>
        </p:nvSpPr>
        <p:spPr>
          <a:xfrm>
            <a:off x="1219170" y="3013397"/>
            <a:ext cx="4679833" cy="470880"/>
          </a:xfrm>
          <a:prstGeom prst="rect">
            <a:avLst/>
          </a:prstGeom>
          <a:noFill/>
          <a:ln/>
        </p:spPr>
        <p:txBody>
          <a:bodyPr wrap="square" lIns="0" tIns="0" rIns="0" bIns="0" rtlCol="0" anchor="t"/>
          <a:lstStyle/>
          <a:p>
            <a:pPr algn="l" indent="0" marL="0">
              <a:lnSpc>
                <a:spcPct val="122000"/>
              </a:lnSpc>
              <a:buNone/>
            </a:pPr>
            <a:r>
              <a:rPr lang="en-US" sz="1175" dirty="0">
                <a:solidFill>
                  <a:srgbClr val="B8B3A6"/>
                </a:solidFill>
                <a:latin typeface="Outfit" pitchFamily="34" charset="0"/>
                <a:ea typeface="Outfit" pitchFamily="34" charset="-122"/>
                <a:cs typeface="Outfit" pitchFamily="34" charset="-120"/>
              </a:rPr>
              <a:t>Set tiers, risk criteria, reviewers, decision owners, uses, correction, and appeal.</a:t>
            </a:r>
            <a:endParaRPr lang="en-US" sz="1175" dirty="0"/>
          </a:p>
        </p:txBody>
      </p:sp>
      <p:sp>
        <p:nvSpPr>
          <p:cNvPr id="25" name="Text 23"/>
          <p:cNvSpPr txBox="1"/>
          <p:nvPr/>
        </p:nvSpPr>
        <p:spPr>
          <a:xfrm>
            <a:off x="6286343" y="2588949"/>
            <a:ext cx="368291" cy="895328"/>
          </a:xfrm>
          <a:prstGeom prst="rect">
            <a:avLst/>
          </a:prstGeom>
          <a:noFill/>
          <a:ln/>
        </p:spPr>
        <p:txBody>
          <a:bodyPr wrap="square" lIns="0" tIns="0" rIns="0" bIns="0" rtlCol="0" anchor="t"/>
          <a:lstStyle/>
          <a:p>
            <a:pPr algn="l" indent="0" marL="0">
              <a:lnSpc>
                <a:spcPct val="90909"/>
              </a:lnSpc>
              <a:buNone/>
            </a:pPr>
            <a:r>
              <a:rPr lang="en-US" sz="1067" dirty="0">
                <a:solidFill>
                  <a:srgbClr val="00E9FF"/>
                </a:solidFill>
                <a:latin typeface="SF Mono" pitchFamily="34" charset="0"/>
                <a:ea typeface="SF Mono" pitchFamily="34" charset="-122"/>
                <a:cs typeface="SF Mono" pitchFamily="34" charset="-120"/>
              </a:rPr>
              <a:t>02</a:t>
            </a:r>
            <a:endParaRPr lang="en-US" sz="1067" dirty="0"/>
          </a:p>
        </p:txBody>
      </p:sp>
      <p:sp>
        <p:nvSpPr>
          <p:cNvPr id="26" name="Text 24"/>
          <p:cNvSpPr txBox="1"/>
          <p:nvPr/>
        </p:nvSpPr>
        <p:spPr>
          <a:xfrm>
            <a:off x="6794330" y="2588949"/>
            <a:ext cx="4686183" cy="310150"/>
          </a:xfrm>
          <a:prstGeom prst="rect">
            <a:avLst/>
          </a:prstGeom>
          <a:noFill/>
          <a:ln/>
        </p:spPr>
        <p:txBody>
          <a:bodyPr wrap="square" lIns="0" tIns="0" rIns="0" bIns="0" rtlCol="0" anchor="t"/>
          <a:lstStyle/>
          <a:p>
            <a:pPr algn="l" indent="0" marL="0">
              <a:lnSpc>
                <a:spcPct val="105000"/>
              </a:lnSpc>
              <a:buNone/>
            </a:pPr>
            <a:r>
              <a:rPr lang="en-US" sz="1598" b="1" dirty="0">
                <a:solidFill>
                  <a:srgbClr val="ECE8DF"/>
                </a:solidFill>
                <a:latin typeface="Outfit" pitchFamily="34" charset="0"/>
                <a:ea typeface="Outfit" pitchFamily="34" charset="-122"/>
                <a:cs typeface="Outfit" pitchFamily="34" charset="-120"/>
              </a:rPr>
              <a:t>Define a vendor-neutral evidence profile</a:t>
            </a:r>
            <a:endParaRPr lang="en-US" sz="1598" dirty="0"/>
          </a:p>
        </p:txBody>
      </p:sp>
      <p:sp>
        <p:nvSpPr>
          <p:cNvPr id="27" name="Text 25"/>
          <p:cNvSpPr txBox="1"/>
          <p:nvPr/>
        </p:nvSpPr>
        <p:spPr>
          <a:xfrm>
            <a:off x="6794330" y="3013397"/>
            <a:ext cx="4686183" cy="470880"/>
          </a:xfrm>
          <a:prstGeom prst="rect">
            <a:avLst/>
          </a:prstGeom>
          <a:noFill/>
          <a:ln/>
        </p:spPr>
        <p:txBody>
          <a:bodyPr wrap="square" lIns="0" tIns="0" rIns="0" bIns="0" rtlCol="0" anchor="t"/>
          <a:lstStyle/>
          <a:p>
            <a:pPr algn="l" indent="0" marL="0">
              <a:lnSpc>
                <a:spcPct val="122000"/>
              </a:lnSpc>
              <a:buNone/>
            </a:pPr>
            <a:r>
              <a:rPr lang="en-US" sz="1175" dirty="0">
                <a:solidFill>
                  <a:srgbClr val="B8B3A6"/>
                </a:solidFill>
                <a:latin typeface="Outfit" pitchFamily="34" charset="0"/>
                <a:ea typeface="Outfit" pitchFamily="34" charset="-122"/>
                <a:cs typeface="Outfit" pitchFamily="34" charset="-120"/>
              </a:rPr>
              <a:t>Produce human and machine views from one source, with public conformance tests.</a:t>
            </a:r>
            <a:endParaRPr lang="en-US" sz="1175" dirty="0"/>
          </a:p>
        </p:txBody>
      </p:sp>
      <p:sp>
        <p:nvSpPr>
          <p:cNvPr id="28" name="Text 26"/>
          <p:cNvSpPr txBox="1"/>
          <p:nvPr/>
        </p:nvSpPr>
        <p:spPr>
          <a:xfrm>
            <a:off x="711182" y="3795419"/>
            <a:ext cx="368291" cy="901677"/>
          </a:xfrm>
          <a:prstGeom prst="rect">
            <a:avLst/>
          </a:prstGeom>
          <a:noFill/>
          <a:ln/>
        </p:spPr>
        <p:txBody>
          <a:bodyPr wrap="square" lIns="0" tIns="0" rIns="0" bIns="0" rtlCol="0" anchor="t"/>
          <a:lstStyle/>
          <a:p>
            <a:pPr algn="l" indent="0" marL="0">
              <a:lnSpc>
                <a:spcPct val="90909"/>
              </a:lnSpc>
              <a:buNone/>
            </a:pPr>
            <a:r>
              <a:rPr lang="en-US" sz="1067" dirty="0">
                <a:solidFill>
                  <a:srgbClr val="00E9FF"/>
                </a:solidFill>
                <a:latin typeface="SF Mono" pitchFamily="34" charset="0"/>
                <a:ea typeface="SF Mono" pitchFamily="34" charset="-122"/>
                <a:cs typeface="SF Mono" pitchFamily="34" charset="-120"/>
              </a:rPr>
              <a:t>03</a:t>
            </a:r>
            <a:endParaRPr lang="en-US" sz="1067" dirty="0"/>
          </a:p>
        </p:txBody>
      </p:sp>
      <p:sp>
        <p:nvSpPr>
          <p:cNvPr id="29" name="Text 27"/>
          <p:cNvSpPr txBox="1"/>
          <p:nvPr/>
        </p:nvSpPr>
        <p:spPr>
          <a:xfrm>
            <a:off x="1219170" y="3795419"/>
            <a:ext cx="4679833" cy="313325"/>
          </a:xfrm>
          <a:prstGeom prst="rect">
            <a:avLst/>
          </a:prstGeom>
          <a:noFill/>
          <a:ln/>
        </p:spPr>
        <p:txBody>
          <a:bodyPr wrap="square" lIns="0" tIns="0" rIns="0" bIns="0" rtlCol="0" anchor="t"/>
          <a:lstStyle/>
          <a:p>
            <a:pPr algn="l" indent="0" marL="0">
              <a:lnSpc>
                <a:spcPct val="105000"/>
              </a:lnSpc>
              <a:buNone/>
            </a:pPr>
            <a:r>
              <a:rPr lang="en-US" sz="1598" b="1" dirty="0">
                <a:solidFill>
                  <a:srgbClr val="ECE8DF"/>
                </a:solidFill>
                <a:latin typeface="Outfit" pitchFamily="34" charset="0"/>
                <a:ea typeface="Outfit" pitchFamily="34" charset="-122"/>
                <a:cs typeface="Outfit" pitchFamily="34" charset="-120"/>
              </a:rPr>
              <a:t>Clarify scope and inheritance</a:t>
            </a:r>
            <a:endParaRPr lang="en-US" sz="1598" dirty="0"/>
          </a:p>
        </p:txBody>
      </p:sp>
      <p:sp>
        <p:nvSpPr>
          <p:cNvPr id="30" name="Text 28"/>
          <p:cNvSpPr txBox="1"/>
          <p:nvPr/>
        </p:nvSpPr>
        <p:spPr>
          <a:xfrm>
            <a:off x="1219170" y="4223041"/>
            <a:ext cx="4679833" cy="474055"/>
          </a:xfrm>
          <a:prstGeom prst="rect">
            <a:avLst/>
          </a:prstGeom>
          <a:noFill/>
          <a:ln/>
        </p:spPr>
        <p:txBody>
          <a:bodyPr wrap="square" lIns="0" tIns="0" rIns="0" bIns="0" rtlCol="0" anchor="t"/>
          <a:lstStyle/>
          <a:p>
            <a:pPr algn="l" indent="0" marL="0">
              <a:lnSpc>
                <a:spcPct val="122000"/>
              </a:lnSpc>
              <a:buNone/>
            </a:pPr>
            <a:r>
              <a:rPr lang="en-US" sz="1175" dirty="0">
                <a:solidFill>
                  <a:srgbClr val="B8B3A6"/>
                </a:solidFill>
                <a:latin typeface="Outfit" pitchFamily="34" charset="0"/>
                <a:ea typeface="Outfit" pitchFamily="34" charset="-122"/>
                <a:cs typeface="Outfit" pitchFamily="34" charset="-120"/>
              </a:rPr>
              <a:t>Publish worked examples for boundaries, providers, shared responsibility, and services.</a:t>
            </a:r>
            <a:endParaRPr lang="en-US" sz="1175" dirty="0"/>
          </a:p>
        </p:txBody>
      </p:sp>
      <p:sp>
        <p:nvSpPr>
          <p:cNvPr id="31" name="Text 29"/>
          <p:cNvSpPr txBox="1"/>
          <p:nvPr/>
        </p:nvSpPr>
        <p:spPr>
          <a:xfrm>
            <a:off x="6286343" y="3795419"/>
            <a:ext cx="368291" cy="901677"/>
          </a:xfrm>
          <a:prstGeom prst="rect">
            <a:avLst/>
          </a:prstGeom>
          <a:noFill/>
          <a:ln/>
        </p:spPr>
        <p:txBody>
          <a:bodyPr wrap="square" lIns="0" tIns="0" rIns="0" bIns="0" rtlCol="0" anchor="t"/>
          <a:lstStyle/>
          <a:p>
            <a:pPr algn="l" indent="0" marL="0">
              <a:lnSpc>
                <a:spcPct val="90909"/>
              </a:lnSpc>
              <a:buNone/>
            </a:pPr>
            <a:r>
              <a:rPr lang="en-US" sz="1067" dirty="0">
                <a:solidFill>
                  <a:srgbClr val="00E9FF"/>
                </a:solidFill>
                <a:latin typeface="SF Mono" pitchFamily="34" charset="0"/>
                <a:ea typeface="SF Mono" pitchFamily="34" charset="-122"/>
                <a:cs typeface="SF Mono" pitchFamily="34" charset="-120"/>
              </a:rPr>
              <a:t>04</a:t>
            </a:r>
            <a:endParaRPr lang="en-US" sz="1067" dirty="0"/>
          </a:p>
        </p:txBody>
      </p:sp>
      <p:sp>
        <p:nvSpPr>
          <p:cNvPr id="32" name="Text 30"/>
          <p:cNvSpPr txBox="1"/>
          <p:nvPr/>
        </p:nvSpPr>
        <p:spPr>
          <a:xfrm>
            <a:off x="6794330" y="3795419"/>
            <a:ext cx="4686183" cy="313325"/>
          </a:xfrm>
          <a:prstGeom prst="rect">
            <a:avLst/>
          </a:prstGeom>
          <a:noFill/>
          <a:ln/>
        </p:spPr>
        <p:txBody>
          <a:bodyPr wrap="square" lIns="0" tIns="0" rIns="0" bIns="0" rtlCol="0" anchor="t"/>
          <a:lstStyle/>
          <a:p>
            <a:pPr algn="l" indent="0" marL="0">
              <a:lnSpc>
                <a:spcPct val="105000"/>
              </a:lnSpc>
              <a:buNone/>
            </a:pPr>
            <a:r>
              <a:rPr lang="en-US" sz="1598" b="1" dirty="0">
                <a:solidFill>
                  <a:srgbClr val="ECE8DF"/>
                </a:solidFill>
                <a:latin typeface="Outfit" pitchFamily="34" charset="0"/>
                <a:ea typeface="Outfit" pitchFamily="34" charset="-122"/>
                <a:cs typeface="Outfit" pitchFamily="34" charset="-120"/>
              </a:rPr>
              <a:t>Charter an independent evaluation</a:t>
            </a:r>
            <a:endParaRPr lang="en-US" sz="1598" dirty="0"/>
          </a:p>
        </p:txBody>
      </p:sp>
      <p:sp>
        <p:nvSpPr>
          <p:cNvPr id="33" name="Text 31"/>
          <p:cNvSpPr txBox="1"/>
          <p:nvPr/>
        </p:nvSpPr>
        <p:spPr>
          <a:xfrm>
            <a:off x="6794330" y="4223041"/>
            <a:ext cx="4686183" cy="474055"/>
          </a:xfrm>
          <a:prstGeom prst="rect">
            <a:avLst/>
          </a:prstGeom>
          <a:noFill/>
          <a:ln/>
        </p:spPr>
        <p:txBody>
          <a:bodyPr wrap="square" lIns="0" tIns="0" rIns="0" bIns="0" rtlCol="0" anchor="t"/>
          <a:lstStyle/>
          <a:p>
            <a:pPr algn="l" indent="0" marL="0">
              <a:lnSpc>
                <a:spcPct val="122000"/>
              </a:lnSpc>
              <a:buNone/>
            </a:pPr>
            <a:r>
              <a:rPr lang="en-US" sz="1175" dirty="0">
                <a:solidFill>
                  <a:srgbClr val="B8B3A6"/>
                </a:solidFill>
                <a:latin typeface="Outfit" pitchFamily="34" charset="0"/>
                <a:ea typeface="Outfit" pitchFamily="34" charset="-122"/>
                <a:cs typeface="Outfit" pitchFamily="34" charset="-120"/>
              </a:rPr>
              <a:t>Compare implementations on the same synthetic cases and reference findings.</a:t>
            </a:r>
            <a:endParaRPr lang="en-US" sz="1175" dirty="0"/>
          </a:p>
        </p:txBody>
      </p:sp>
      <p:sp>
        <p:nvSpPr>
          <p:cNvPr id="34" name="Text 32"/>
          <p:cNvSpPr txBox="1"/>
          <p:nvPr/>
        </p:nvSpPr>
        <p:spPr>
          <a:xfrm>
            <a:off x="520687" y="5008239"/>
            <a:ext cx="8216695" cy="126997"/>
          </a:xfrm>
          <a:prstGeom prst="rect">
            <a:avLst/>
          </a:prstGeom>
          <a:noFill/>
          <a:ln/>
        </p:spPr>
        <p:txBody>
          <a:bodyPr wrap="square" lIns="0" tIns="0" rIns="0" bIns="0" rtlCol="0" anchor="t"/>
          <a:lstStyle/>
          <a:p>
            <a:pPr algn="l" indent="0" marL="0">
              <a:lnSpc>
                <a:spcPct val="66667"/>
              </a:lnSpc>
              <a:buNone/>
            </a:pPr>
            <a:r>
              <a:rPr lang="en-US" sz="1410" b="1" dirty="0">
                <a:solidFill>
                  <a:srgbClr val="ECE8DF"/>
                </a:solidFill>
                <a:latin typeface="Outfit" pitchFamily="34" charset="0"/>
                <a:ea typeface="Outfit" pitchFamily="34" charset="-122"/>
                <a:cs typeface="Outfit" pitchFamily="34" charset="-120"/>
              </a:rPr>
              <a:t>Keep the baseline. Modernize how it is proved and verified.</a:t>
            </a:r>
            <a:endParaRPr lang="en-US" sz="1410" dirty="0"/>
          </a:p>
        </p:txBody>
      </p:sp>
      <p:sp>
        <p:nvSpPr>
          <p:cNvPr id="35" name="Text 33"/>
          <p:cNvSpPr txBox="1"/>
          <p:nvPr/>
        </p:nvSpPr>
        <p:spPr>
          <a:xfrm>
            <a:off x="9004075" y="5008239"/>
            <a:ext cx="2666933" cy="126997"/>
          </a:xfrm>
          <a:prstGeom prst="rect">
            <a:avLst/>
          </a:prstGeom>
          <a:noFill/>
          <a:ln/>
        </p:spPr>
        <p:txBody>
          <a:bodyPr wrap="square" lIns="0" tIns="0" rIns="0" bIns="0" rtlCol="0" anchor="t"/>
          <a:lstStyle/>
          <a:p>
            <a:pPr algn="l" indent="0" marL="0">
              <a:lnSpc>
                <a:spcPct val="100000"/>
              </a:lnSpc>
              <a:buNone/>
            </a:pPr>
            <a:r>
              <a:rPr lang="en-US" sz="970" dirty="0">
                <a:solidFill>
                  <a:srgbClr val="00E9FF"/>
                </a:solidFill>
                <a:latin typeface="SF Mono" pitchFamily="34" charset="0"/>
                <a:ea typeface="SF Mono" pitchFamily="34" charset="-122"/>
                <a:cs typeface="SF Mono" pitchFamily="34" charset="-120"/>
              </a:rPr>
              <a:t>cmmc20x.com</a:t>
            </a:r>
            <a:pPr algn="l" indent="0" marL="0">
              <a:lnSpc>
                <a:spcPct val="100000"/>
              </a:lnSpc>
              <a:buNone/>
            </a:pPr>
            <a:r>
              <a:rPr lang="en-US" sz="970" dirty="0">
                <a:solidFill>
                  <a:srgbClr val="00E9FF"/>
                </a:solidFill>
                <a:latin typeface="SF Mono" pitchFamily="34" charset="0"/>
                <a:ea typeface="SF Mono" pitchFamily="34" charset="-122"/>
                <a:cs typeface="SF Mono" pitchFamily="34" charset="-120"/>
              </a:rPr>
              <a:t> · </a:t>
            </a:r>
            <a:pPr algn="l" indent="0" marL="0">
              <a:lnSpc>
                <a:spcPct val="100000"/>
              </a:lnSpc>
              <a:buNone/>
            </a:pPr>
            <a:r>
              <a:rPr lang="en-US" sz="970" dirty="0">
                <a:solidFill>
                  <a:srgbClr val="00E9FF"/>
                </a:solidFill>
                <a:latin typeface="SF Mono" pitchFamily="34" charset="0"/>
                <a:ea typeface="SF Mono" pitchFamily="34" charset="-122"/>
                <a:cs typeface="SF Mono" pitchFamily="34" charset="-120"/>
              </a:rPr>
              <a:t>cmmc20x@deepfathom.ai</a:t>
            </a:r>
            <a:endParaRPr lang="en-US" sz="970" dirty="0"/>
          </a:p>
        </p:txBody>
      </p:sp>
      <p:sp>
        <p:nvSpPr>
          <p:cNvPr id="36" name="Text 34"/>
          <p:cNvSpPr txBox="1"/>
          <p:nvPr/>
        </p:nvSpPr>
        <p:spPr>
          <a:xfrm>
            <a:off x="520687"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ECE8DF"/>
                </a:solidFill>
                <a:latin typeface="SF Mono" pitchFamily="34" charset="0"/>
                <a:ea typeface="SF Mono" pitchFamily="34" charset="-122"/>
                <a:cs typeface="SF Mono" pitchFamily="34" charset="-120"/>
              </a:rPr>
              <a:t>cmmc20x.com</a:t>
            </a:r>
            <a:endParaRPr lang="en-US" sz="824" dirty="0"/>
          </a:p>
        </p:txBody>
      </p:sp>
      <p:sp>
        <p:nvSpPr>
          <p:cNvPr id="37" name="Text 35"/>
          <p:cNvSpPr txBox="1"/>
          <p:nvPr/>
        </p:nvSpPr>
        <p:spPr>
          <a:xfrm>
            <a:off x="1458479" y="6559386"/>
            <a:ext cx="759997" cy="126997"/>
          </a:xfrm>
          <a:prstGeom prst="rect">
            <a:avLst/>
          </a:prstGeom>
          <a:noFill/>
          <a:ln/>
        </p:spPr>
        <p:txBody>
          <a:bodyPr wrap="square" lIns="0" tIns="0" rIns="0" bIns="0" rtlCol="0" anchor="t"/>
          <a:lstStyle/>
          <a:p>
            <a:pPr algn="l" indent="0" marL="0">
              <a:lnSpc>
                <a:spcPct val="117647"/>
              </a:lnSpc>
              <a:buNone/>
            </a:pPr>
            <a:r>
              <a:rPr lang="en-US" sz="824" dirty="0">
                <a:solidFill>
                  <a:srgbClr val="ECE8DF"/>
                </a:solidFill>
                <a:latin typeface="SF Mono" pitchFamily="34" charset="0"/>
                <a:ea typeface="SF Mono" pitchFamily="34" charset="-122"/>
                <a:cs typeface="SF Mono" pitchFamily="34" charset="-120"/>
              </a:rPr>
              <a:t>Deep Fathom</a:t>
            </a:r>
            <a:endParaRPr lang="en-US" sz="824" dirty="0"/>
          </a:p>
        </p:txBody>
      </p:sp>
      <p:sp>
        <p:nvSpPr>
          <p:cNvPr id="38" name="Text 36"/>
          <p:cNvSpPr txBox="1"/>
          <p:nvPr/>
        </p:nvSpPr>
        <p:spPr>
          <a:xfrm>
            <a:off x="11187329" y="6559386"/>
            <a:ext cx="483679" cy="126997"/>
          </a:xfrm>
          <a:prstGeom prst="rect">
            <a:avLst/>
          </a:prstGeom>
          <a:noFill/>
          <a:ln/>
        </p:spPr>
        <p:txBody>
          <a:bodyPr wrap="square" lIns="0" tIns="0" rIns="0" bIns="0" rtlCol="0" anchor="t"/>
          <a:lstStyle/>
          <a:p>
            <a:pPr algn="l" indent="0" marL="0">
              <a:lnSpc>
                <a:spcPct val="117647"/>
              </a:lnSpc>
              <a:buNone/>
            </a:pPr>
            <a:r>
              <a:rPr lang="en-US" sz="824" dirty="0">
                <a:solidFill>
                  <a:srgbClr val="ECE8DF"/>
                </a:solidFill>
                <a:latin typeface="SF Mono" pitchFamily="34" charset="0"/>
                <a:ea typeface="SF Mono" pitchFamily="34" charset="-122"/>
                <a:cs typeface="SF Mono" pitchFamily="34" charset="-120"/>
              </a:rPr>
              <a:t>09 / 09</a:t>
            </a:r>
            <a:endParaRPr lang="en-US" sz="824" dirty="0"/>
          </a:p>
        </p:txBody>
      </p:sp>
      <p:sp>
        <p:nvSpPr>
          <p:cNvPr id="40" name="Shape 37">
            <a:hlinkClick r:id="rId1" tooltip=""/>
          </p:cNvPr>
          <p:cNvSpPr/>
          <p:nvPr/>
        </p:nvSpPr>
        <p:spPr>
          <a:xfrm>
            <a:off x="11814048" y="6793992"/>
            <a:ext cx="18288" cy="18288"/>
          </a:xfrm>
          <a:prstGeom prst="rect">
            <a:avLst/>
          </a:prstGeom>
          <a:solidFill>
            <a:srgbClr val="FFFFFF">
              <a:alpha val="0"/>
            </a:srgbClr>
          </a:solidFill>
          <a:ln w="12700">
            <a:solidFill>
              <a:srgbClr val="FFFFFF">
                <a:alpha val="0"/>
              </a:srgbClr>
            </a:solidFill>
            <a:prstDash val="solid"/>
          </a:ln>
        </p:spPr>
      </p:sp>
      <p:sp>
        <p:nvSpPr>
          <p:cNvPr id="41" name="Shape 38">
            <a:hlinkClick r:id="rId2" tooltip=""/>
          </p:cNvPr>
          <p:cNvSpPr/>
          <p:nvPr/>
        </p:nvSpPr>
        <p:spPr>
          <a:xfrm>
            <a:off x="11836908" y="6793992"/>
            <a:ext cx="18288" cy="18288"/>
          </a:xfrm>
          <a:prstGeom prst="rect">
            <a:avLst/>
          </a:prstGeom>
          <a:solidFill>
            <a:srgbClr val="FFFFFF">
              <a:alpha val="0"/>
            </a:srgbClr>
          </a:solidFill>
          <a:ln w="12700">
            <a:solidFill>
              <a:srgbClr val="FFFFFF">
                <a:alpha val="0"/>
              </a:srgbClr>
            </a:solidFill>
            <a:prstDash val="solid"/>
          </a:ln>
        </p:spPr>
      </p:sp>
      <p:sp>
        <p:nvSpPr>
          <p:cNvPr id="42" name="Shape 39">
            <a:hlinkClick r:id="rId3" tooltip=""/>
          </p:cNvPr>
          <p:cNvSpPr/>
          <p:nvPr/>
        </p:nvSpPr>
        <p:spPr>
          <a:xfrm>
            <a:off x="11859768" y="6793992"/>
            <a:ext cx="18288" cy="18288"/>
          </a:xfrm>
          <a:prstGeom prst="rect">
            <a:avLst/>
          </a:prstGeom>
          <a:solidFill>
            <a:srgbClr val="FFFFFF">
              <a:alpha val="0"/>
            </a:srgbClr>
          </a:solidFill>
          <a:ln w="12700">
            <a:solidFill>
              <a:srgbClr val="FFFFFF">
                <a:alpha val="0"/>
              </a:srgbClr>
            </a:solidFill>
            <a:prstDash val="solid"/>
          </a:ln>
        </p:spPr>
      </p:sp>
      <p:sp>
        <p:nvSpPr>
          <p:cNvPr id="43" name="Shape 40">
            <a:hlinkClick r:id="rId4" tooltip=""/>
          </p:cNvPr>
          <p:cNvSpPr/>
          <p:nvPr/>
        </p:nvSpPr>
        <p:spPr>
          <a:xfrm>
            <a:off x="11882628" y="6793992"/>
            <a:ext cx="18288" cy="18288"/>
          </a:xfrm>
          <a:prstGeom prst="rect">
            <a:avLst/>
          </a:prstGeom>
          <a:solidFill>
            <a:srgbClr val="FFFFFF">
              <a:alpha val="0"/>
            </a:srgbClr>
          </a:solidFill>
          <a:ln w="12700">
            <a:solidFill>
              <a:srgbClr val="FFFFFF">
                <a:alpha val="0"/>
              </a:srgbClr>
            </a:solidFill>
            <a:prstDash val="solid"/>
          </a:ln>
        </p:spPr>
      </p:sp>
      <p:sp>
        <p:nvSpPr>
          <p:cNvPr id="44" name="Shape 41">
            <a:hlinkClick r:id="rId5" tooltip=""/>
          </p:cNvPr>
          <p:cNvSpPr/>
          <p:nvPr/>
        </p:nvSpPr>
        <p:spPr>
          <a:xfrm>
            <a:off x="11905488" y="6793992"/>
            <a:ext cx="18288" cy="18288"/>
          </a:xfrm>
          <a:prstGeom prst="rect">
            <a:avLst/>
          </a:prstGeom>
          <a:solidFill>
            <a:srgbClr val="FFFFFF">
              <a:alpha val="0"/>
            </a:srgbClr>
          </a:solidFill>
          <a:ln w="12700">
            <a:solidFill>
              <a:srgbClr val="FFFFFF">
                <a:alpha val="0"/>
              </a:srgbClr>
            </a:solidFill>
            <a:prstDash val="solid"/>
          </a:ln>
        </p:spPr>
      </p:sp>
      <p:sp>
        <p:nvSpPr>
          <p:cNvPr id="45" name="Shape 42">
            <a:hlinkClick r:id="rId6" tooltip=""/>
          </p:cNvPr>
          <p:cNvSpPr/>
          <p:nvPr/>
        </p:nvSpPr>
        <p:spPr>
          <a:xfrm>
            <a:off x="11928348" y="6793992"/>
            <a:ext cx="18288" cy="18288"/>
          </a:xfrm>
          <a:prstGeom prst="rect">
            <a:avLst/>
          </a:prstGeom>
          <a:solidFill>
            <a:srgbClr val="FFFFFF">
              <a:alpha val="0"/>
            </a:srgbClr>
          </a:solidFill>
          <a:ln w="12700">
            <a:solidFill>
              <a:srgbClr val="FFFFFF">
                <a:alpha val="0"/>
              </a:srgbClr>
            </a:solidFill>
            <a:prstDash val="solid"/>
          </a:ln>
        </p:spPr>
      </p:sp>
      <p:sp>
        <p:nvSpPr>
          <p:cNvPr id="46" name="Shape 43">
            <a:hlinkClick r:id="rId7" tooltip=""/>
          </p:cNvPr>
          <p:cNvSpPr/>
          <p:nvPr/>
        </p:nvSpPr>
        <p:spPr>
          <a:xfrm>
            <a:off x="11951208" y="6793992"/>
            <a:ext cx="18288" cy="18288"/>
          </a:xfrm>
          <a:prstGeom prst="rect">
            <a:avLst/>
          </a:prstGeom>
          <a:solidFill>
            <a:srgbClr val="FFFFFF">
              <a:alpha val="0"/>
            </a:srgbClr>
          </a:solidFill>
          <a:ln w="12700">
            <a:solidFill>
              <a:srgbClr val="FFFFFF">
                <a:alpha val="0"/>
              </a:srgbClr>
            </a:solidFill>
            <a:prstDash val="solid"/>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Deep Fathom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CMMC 20X Presentation — August 2026</dc:title>
  <dc:subject>How CMMC 20X proposes, models, demonstrates, and evaluates CMMC reform</dc:subject>
  <dc:creator>Deep Fathom</dc:creator>
  <cp:lastModifiedBy>Deep Fathom</cp:lastModifiedBy>
  <cp:revision>1</cp:revision>
  <dcterms:created xsi:type="dcterms:W3CDTF">2026-08-14T08:29:07Z</dcterms:created>
  <dcterms:modified xsi:type="dcterms:W3CDTF">2026-08-14T08:29:07Z</dcterms:modified>
</cp:coreProperties>
</file>