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notesMasterIdLst>
    <p:notesMasterId r:id="rId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https://www.govinfo.gov/app/details/FR-2024-10-15/2024-22905
- https://www.ecfr.gov/current/title-32/subtitle-A/chapter-I/subchapter-D/part-170
- https://www.gao.gov/products/gao-26-107955
- https://www.dodig.mil/Reports/Audits-and-Evaluations/Article/4028189/audit-of-the-dods-process-for-authorizing-third-party-organizations-to-perform/
- https://www.nist.gov/publications/artificial-intelligence-risk-management-framework-ai-rmf-10
- https://csrc.nist.gov/projects/open-security-controls-assessment-language
- https://www.sba.gov/article/2026/07/13/sba-commends-us-department-wars-suspension-cmmc-phase-ii-small-defense-contractors
[/Sources]
Canonical figure: https://cmmc20x.com/analysis
Methodology: https://cmmc20x.com/analysis/methodology
Model commit: bf91444e3fcc
Assumption set: graduated-verification-2026-08-13.v1
Source set: cmmc20x-rfi-v8.5-and-primary-sources-2026-08-13
Publication timestamp: 2026-08-14T08:16:34.152Z
Primary runs per policy option: 100
Horizon: 2026-07-20 through 2049-12-16
Interpretation boundary: Conditional systems analysis, not prediction. Compare mechanisms, direction, timing, and switch points; do not interpret third-significant-figure precision or infer empirical AI performance from central assumptions.
Metric definitions: Current assurance is the share of active organizations with current evidence and the review required by their route. Suppliers lost is cumulative modeled DIB attrition through 2049. Peak review backlog is the maximum total review queue. Exposure target reached is the median first month beginning 12 consecutive months at or below the 0.35 modeled control-exposure target; a reach percentage appears when fewer than all runs attain it. Contractor burden is annual modeled implementation, sustainment, evidence, and route-specific verification resource burden, not vendor revenue.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8F7F2"/>
        </a:solidFill>
      </p:bgPr>
    </p:bg>
    <p:spTree>
      <p:nvGrpSpPr>
        <p:cNvPr id="1" name=""/>
        <p:cNvGrpSpPr/>
        <p:nvPr/>
      </p:nvGrpSpPr>
      <p:grpSpPr>
        <a:xfrm>
          <a:off x="0" y="0"/>
          <a:ext cx="0" cy="0"/>
          <a:chOff x="0" y="0"/>
          <a:chExt cx="0" cy="0"/>
        </a:xfrm>
      </p:grpSpPr>
      <p:sp>
        <p:nvSpPr>
          <p:cNvPr id="2" name="Text 0"/>
          <p:cNvSpPr/>
          <p:nvPr/>
        </p:nvSpPr>
        <p:spPr>
          <a:xfrm>
            <a:off x="457200" y="342900"/>
            <a:ext cx="63401" cy="63401"/>
          </a:xfrm>
          <a:prstGeom prst="rect">
            <a:avLst/>
          </a:prstGeom>
          <a:solidFill>
            <a:srgbClr val="00B8CF"/>
          </a:solidFill>
          <a:ln/>
        </p:spPr>
        <p:txBody>
          <a:bodyPr wrap="square" rtlCol="0" anchor="ctr"/>
          <a:lstStyle/>
          <a:p>
            <a:pPr indent="0" marL="0">
              <a:buNone/>
            </a:pPr>
            <a:endParaRPr lang="en-US" dirty="0"/>
          </a:p>
        </p:txBody>
      </p:sp>
      <p:sp>
        <p:nvSpPr>
          <p:cNvPr id="3" name="Text 1"/>
          <p:cNvSpPr/>
          <p:nvPr/>
        </p:nvSpPr>
        <p:spPr>
          <a:xfrm>
            <a:off x="622250" y="304800"/>
            <a:ext cx="5052060" cy="152400"/>
          </a:xfrm>
          <a:prstGeom prst="rect">
            <a:avLst/>
          </a:prstGeom>
          <a:noFill/>
          <a:ln/>
        </p:spPr>
        <p:txBody>
          <a:bodyPr wrap="square" lIns="0" tIns="0" rIns="0" bIns="0" rtlCol="0" anchor="t"/>
          <a:lstStyle/>
          <a:p>
            <a:pPr algn="l" indent="0" marL="0">
              <a:buNone/>
            </a:pPr>
            <a:r>
              <a:rPr lang="en-US" sz="750" b="1" dirty="0">
                <a:solidFill>
                  <a:srgbClr val="1644C4"/>
                </a:solidFill>
                <a:latin typeface="Arial" pitchFamily="34" charset="0"/>
                <a:ea typeface="Arial" pitchFamily="34" charset="-122"/>
                <a:cs typeface="Arial" pitchFamily="34" charset="-120"/>
              </a:rPr>
              <a:t>CMMC 20X / REFORM ANALYSIS / FIGURE 01</a:t>
            </a:r>
            <a:endParaRPr lang="en-US" sz="750" dirty="0"/>
          </a:p>
        </p:txBody>
      </p:sp>
      <p:sp>
        <p:nvSpPr>
          <p:cNvPr id="4" name="Text 2"/>
          <p:cNvSpPr/>
          <p:nvPr/>
        </p:nvSpPr>
        <p:spPr>
          <a:xfrm>
            <a:off x="457200" y="609600"/>
            <a:ext cx="7901889" cy="419100"/>
          </a:xfrm>
          <a:prstGeom prst="rect">
            <a:avLst/>
          </a:prstGeom>
          <a:noFill/>
          <a:ln/>
        </p:spPr>
        <p:txBody>
          <a:bodyPr wrap="square" lIns="0" tIns="0" rIns="0" bIns="0" rtlCol="0" anchor="t"/>
          <a:lstStyle/>
          <a:p>
            <a:pPr algn="l" indent="0" marL="0">
              <a:lnSpc>
                <a:spcPts val="2700"/>
              </a:lnSpc>
              <a:buNone/>
            </a:pPr>
            <a:r>
              <a:rPr lang="en-US" sz="2700" dirty="0">
                <a:solidFill>
                  <a:srgbClr val="00061D"/>
                </a:solidFill>
                <a:latin typeface="Arial" pitchFamily="34" charset="0"/>
                <a:ea typeface="Arial" pitchFamily="34" charset="-122"/>
                <a:cs typeface="Arial" pitchFamily="34" charset="-120"/>
              </a:rPr>
              <a:t>What seven CMMC policy options produce by 2049.</a:t>
            </a:r>
            <a:endParaRPr lang="en-US" sz="2700" dirty="0"/>
          </a:p>
        </p:txBody>
      </p:sp>
      <p:sp>
        <p:nvSpPr>
          <p:cNvPr id="5" name="Text 3"/>
          <p:cNvSpPr/>
          <p:nvPr/>
        </p:nvSpPr>
        <p:spPr>
          <a:xfrm>
            <a:off x="457200" y="1104900"/>
            <a:ext cx="8031379" cy="203150"/>
          </a:xfrm>
          <a:prstGeom prst="rect">
            <a:avLst/>
          </a:prstGeom>
          <a:noFill/>
          <a:ln/>
        </p:spPr>
        <p:txBody>
          <a:bodyPr wrap="square" lIns="0" tIns="0" rIns="0" bIns="0" rtlCol="0" anchor="t"/>
          <a:lstStyle/>
          <a:p>
            <a:pPr algn="l" indent="0" marL="0">
              <a:lnSpc>
                <a:spcPts val="1150"/>
              </a:lnSpc>
              <a:buNone/>
            </a:pPr>
            <a:r>
              <a:rPr lang="en-US" sz="1000" dirty="0">
                <a:solidFill>
                  <a:srgbClr val="465064"/>
                </a:solidFill>
                <a:latin typeface="Arial" pitchFamily="34" charset="0"/>
                <a:ea typeface="Arial" pitchFamily="34" charset="-122"/>
                <a:cs typeface="Arial" pitchFamily="34" charset="-120"/>
              </a:rPr>
              <a:t>Five outcomes from the same model. The tradeoffs disappear when they are compressed into one score.</a:t>
            </a:r>
            <a:endParaRPr lang="en-US" sz="1000" dirty="0"/>
          </a:p>
        </p:txBody>
      </p:sp>
      <p:sp>
        <p:nvSpPr>
          <p:cNvPr id="6" name="Text 4"/>
          <p:cNvSpPr/>
          <p:nvPr/>
        </p:nvSpPr>
        <p:spPr>
          <a:xfrm>
            <a:off x="457200" y="1422350"/>
            <a:ext cx="8229600" cy="12650"/>
          </a:xfrm>
          <a:prstGeom prst="rect">
            <a:avLst/>
          </a:prstGeom>
          <a:solidFill>
            <a:srgbClr val="BAB9B5"/>
          </a:solidFill>
          <a:ln/>
        </p:spPr>
        <p:txBody>
          <a:bodyPr wrap="square" rtlCol="0" anchor="ctr"/>
          <a:lstStyle/>
          <a:p>
            <a:pPr indent="0" marL="0">
              <a:buNone/>
            </a:pPr>
            <a:endParaRPr lang="en-US" dirty="0"/>
          </a:p>
        </p:txBody>
      </p:sp>
      <p:sp>
        <p:nvSpPr>
          <p:cNvPr id="7" name="Text 5"/>
          <p:cNvSpPr/>
          <p:nvPr/>
        </p:nvSpPr>
        <p:spPr>
          <a:xfrm>
            <a:off x="457200" y="4508450"/>
            <a:ext cx="8229600" cy="12650"/>
          </a:xfrm>
          <a:prstGeom prst="rect">
            <a:avLst/>
          </a:prstGeom>
          <a:solidFill>
            <a:srgbClr val="BAB9B5"/>
          </a:solidFill>
          <a:ln/>
        </p:spPr>
        <p:txBody>
          <a:bodyPr wrap="square" rtlCol="0" anchor="ctr"/>
          <a:lstStyle/>
          <a:p>
            <a:pPr indent="0" marL="0">
              <a:buNone/>
            </a:pPr>
            <a:endParaRPr lang="en-US" dirty="0"/>
          </a:p>
        </p:txBody>
      </p:sp>
      <p:sp>
        <p:nvSpPr>
          <p:cNvPr id="8" name="Text 6"/>
          <p:cNvSpPr/>
          <p:nvPr/>
        </p:nvSpPr>
        <p:spPr>
          <a:xfrm>
            <a:off x="457200" y="4597301"/>
            <a:ext cx="8394192" cy="139601"/>
          </a:xfrm>
          <a:prstGeom prst="rect">
            <a:avLst/>
          </a:prstGeom>
          <a:noFill/>
          <a:ln/>
        </p:spPr>
        <p:txBody>
          <a:bodyPr wrap="square" lIns="0" tIns="0" rIns="0" bIns="0" rtlCol="0" anchor="t"/>
          <a:lstStyle/>
          <a:p>
            <a:pPr algn="l" indent="0" marL="0">
              <a:buNone/>
            </a:pPr>
            <a:r>
              <a:rPr lang="en-US" sz="650" dirty="0">
                <a:solidFill>
                  <a:srgbClr val="465064"/>
                </a:solidFill>
                <a:latin typeface="Arial" pitchFamily="34" charset="0"/>
                <a:ea typeface="Arial" pitchFamily="34" charset="-122"/>
                <a:cs typeface="Arial" pitchFamily="34" charset="-120"/>
              </a:rPr>
              <a:t>Exposure target = first month beginning 12 consecutive months at or below 0.35. A reach percentage appears when fewer than all runs attain it.</a:t>
            </a:r>
            <a:endParaRPr lang="en-US" sz="650" dirty="0"/>
          </a:p>
        </p:txBody>
      </p:sp>
      <p:sp>
        <p:nvSpPr>
          <p:cNvPr id="9" name="Text 7"/>
          <p:cNvSpPr/>
          <p:nvPr/>
        </p:nvSpPr>
        <p:spPr>
          <a:xfrm>
            <a:off x="457200" y="4775150"/>
            <a:ext cx="8394192" cy="126950"/>
          </a:xfrm>
          <a:prstGeom prst="rect">
            <a:avLst/>
          </a:prstGeom>
          <a:noFill/>
          <a:ln/>
        </p:spPr>
        <p:txBody>
          <a:bodyPr wrap="square" lIns="0" tIns="0" rIns="0" bIns="0" rtlCol="0" anchor="t"/>
          <a:lstStyle/>
          <a:p>
            <a:pPr algn="l" indent="0" marL="0">
              <a:buNone/>
            </a:pPr>
            <a:r>
              <a:rPr lang="en-US" sz="580" dirty="0">
                <a:solidFill>
                  <a:srgbClr val="666B78"/>
                </a:solidFill>
                <a:latin typeface="Arial" pitchFamily="34" charset="0"/>
                <a:ea typeface="Arial" pitchFamily="34" charset="-122"/>
                <a:cs typeface="Arial" pitchFamily="34" charset="-120"/>
              </a:rPr>
              <a:t>Conditional systems analysis, not prediction. Compare mechanisms, direction, timing, and switch points.</a:t>
            </a:r>
            <a:endParaRPr lang="en-US" sz="580" dirty="0"/>
          </a:p>
        </p:txBody>
      </p:sp>
      <p:sp>
        <p:nvSpPr>
          <p:cNvPr id="10" name="Text 8"/>
          <p:cNvSpPr/>
          <p:nvPr/>
        </p:nvSpPr>
        <p:spPr>
          <a:xfrm>
            <a:off x="457200" y="4953000"/>
            <a:ext cx="6476899" cy="101501"/>
          </a:xfrm>
          <a:prstGeom prst="rect">
            <a:avLst/>
          </a:prstGeom>
          <a:noFill/>
          <a:ln/>
        </p:spPr>
        <p:txBody>
          <a:bodyPr wrap="square" lIns="0" tIns="0" rIns="0" bIns="0" rtlCol="0" anchor="t"/>
          <a:lstStyle/>
          <a:p>
            <a:pPr algn="l" indent="0" marL="0">
              <a:buNone/>
            </a:pPr>
            <a:r>
              <a:rPr lang="en-US" sz="540" dirty="0">
                <a:solidFill>
                  <a:srgbClr val="666B78"/>
                </a:solidFill>
                <a:latin typeface="Arial" pitchFamily="34" charset="0"/>
                <a:ea typeface="Arial" pitchFamily="34" charset="-122"/>
                <a:cs typeface="Arial" pitchFamily="34" charset="-120"/>
              </a:rPr>
              <a:t>100 paired runs per policy option · Model bf91444e3fcc · graduated-verification-2026-08-13.v1 · Published Aug 14, 2026</a:t>
            </a:r>
            <a:endParaRPr lang="en-US" sz="540" dirty="0"/>
          </a:p>
        </p:txBody>
      </p:sp>
      <p:sp>
        <p:nvSpPr>
          <p:cNvPr id="11" name="Text 9"/>
          <p:cNvSpPr/>
          <p:nvPr/>
        </p:nvSpPr>
        <p:spPr>
          <a:xfrm>
            <a:off x="6769659" y="4953000"/>
            <a:ext cx="1917141" cy="101501"/>
          </a:xfrm>
          <a:prstGeom prst="rect">
            <a:avLst/>
          </a:prstGeom>
          <a:noFill/>
          <a:ln/>
        </p:spPr>
        <p:txBody>
          <a:bodyPr wrap="square" lIns="0" tIns="0" rIns="0" bIns="0" rtlCol="0" anchor="t"/>
          <a:lstStyle/>
          <a:p>
            <a:pPr algn="r" indent="0" marL="0">
              <a:buNone/>
            </a:pPr>
            <a:r>
              <a:rPr lang="en-US" sz="570" b="1" dirty="0">
                <a:solidFill>
                  <a:srgbClr val="465064"/>
                </a:solidFill>
                <a:latin typeface="Arial" pitchFamily="34" charset="0"/>
                <a:ea typeface="Arial" pitchFamily="34" charset="-122"/>
                <a:cs typeface="Arial" pitchFamily="34" charset="-120"/>
              </a:rPr>
              <a:t>cmmc20x.com/analysis | Deep Fathom</a:t>
            </a:r>
            <a:endParaRPr lang="en-US" sz="570" dirty="0"/>
          </a:p>
        </p:txBody>
      </p:sp>
      <p:sp>
        <p:nvSpPr>
          <p:cNvPr id="12" name="Text 10"/>
          <p:cNvSpPr/>
          <p:nvPr/>
        </p:nvSpPr>
        <p:spPr>
          <a:xfrm>
            <a:off x="457200" y="1549301"/>
            <a:ext cx="1865376" cy="173736"/>
          </a:xfrm>
          <a:prstGeom prst="rect">
            <a:avLst/>
          </a:prstGeom>
          <a:noFill/>
          <a:ln/>
        </p:spPr>
        <p:txBody>
          <a:bodyPr wrap="square" lIns="0" tIns="0" rIns="0" bIns="0" rtlCol="0" anchor="ctr"/>
          <a:lstStyle/>
          <a:p>
            <a:pPr indent="0" marL="0">
              <a:buNone/>
            </a:pPr>
            <a:r>
              <a:rPr lang="en-US" sz="730" b="1" dirty="0">
                <a:solidFill>
                  <a:srgbClr val="00061D"/>
                </a:solidFill>
                <a:latin typeface="Arial" pitchFamily="34" charset="0"/>
                <a:ea typeface="Arial" pitchFamily="34" charset="-122"/>
                <a:cs typeface="Arial" pitchFamily="34" charset="-120"/>
              </a:rPr>
              <a:t>Policy option</a:t>
            </a:r>
            <a:endParaRPr lang="en-US" sz="730" dirty="0"/>
          </a:p>
        </p:txBody>
      </p:sp>
      <p:sp>
        <p:nvSpPr>
          <p:cNvPr id="13" name="Text 11"/>
          <p:cNvSpPr/>
          <p:nvPr/>
        </p:nvSpPr>
        <p:spPr>
          <a:xfrm>
            <a:off x="457200" y="1750469"/>
            <a:ext cx="1865376" cy="146304"/>
          </a:xfrm>
          <a:prstGeom prst="rect">
            <a:avLst/>
          </a:prstGeom>
          <a:noFill/>
          <a:ln/>
        </p:spPr>
        <p:txBody>
          <a:bodyPr wrap="square" lIns="0" tIns="0" rIns="0" bIns="0" rtlCol="0" anchor="ctr"/>
          <a:lstStyle/>
          <a:p>
            <a:pPr indent="0" marL="0">
              <a:buNone/>
            </a:pPr>
            <a:r>
              <a:rPr lang="en-US" sz="580" dirty="0">
                <a:solidFill>
                  <a:srgbClr val="666B78"/>
                </a:solidFill>
                <a:latin typeface="Arial" pitchFamily="34" charset="0"/>
                <a:ea typeface="Arial" pitchFamily="34" charset="-122"/>
                <a:cs typeface="Arial" pitchFamily="34" charset="-120"/>
              </a:rPr>
              <a:t>median modeled result</a:t>
            </a:r>
            <a:endParaRPr lang="en-US" sz="580" dirty="0"/>
          </a:p>
        </p:txBody>
      </p:sp>
      <p:sp>
        <p:nvSpPr>
          <p:cNvPr id="14" name="Text 12"/>
          <p:cNvSpPr/>
          <p:nvPr/>
        </p:nvSpPr>
        <p:spPr>
          <a:xfrm>
            <a:off x="2395728" y="1549301"/>
            <a:ext cx="1194206" cy="173736"/>
          </a:xfrm>
          <a:prstGeom prst="rect">
            <a:avLst/>
          </a:prstGeom>
          <a:noFill/>
          <a:ln/>
        </p:spPr>
        <p:txBody>
          <a:bodyPr wrap="square" lIns="0" tIns="0" rIns="0" bIns="0" rtlCol="0" anchor="ctr">
            <a:normAutofit/>
          </a:bodyPr>
          <a:lstStyle/>
          <a:p>
            <a:pPr indent="0" marL="0">
              <a:buNone/>
            </a:pPr>
            <a:r>
              <a:rPr lang="en-US" sz="700" b="1" dirty="0">
                <a:solidFill>
                  <a:srgbClr val="00061D"/>
                </a:solidFill>
                <a:latin typeface="Arial" pitchFamily="34" charset="0"/>
                <a:ea typeface="Arial" pitchFamily="34" charset="-122"/>
                <a:cs typeface="Arial" pitchFamily="34" charset="-120"/>
              </a:rPr>
              <a:t>Current assurance</a:t>
            </a:r>
            <a:endParaRPr lang="en-US" sz="700" dirty="0"/>
          </a:p>
        </p:txBody>
      </p:sp>
      <p:sp>
        <p:nvSpPr>
          <p:cNvPr id="15" name="Text 13"/>
          <p:cNvSpPr/>
          <p:nvPr/>
        </p:nvSpPr>
        <p:spPr>
          <a:xfrm>
            <a:off x="2395728" y="1750469"/>
            <a:ext cx="1194206" cy="146304"/>
          </a:xfrm>
          <a:prstGeom prst="rect">
            <a:avLst/>
          </a:prstGeom>
          <a:noFill/>
          <a:ln/>
        </p:spPr>
        <p:txBody>
          <a:bodyPr wrap="square" lIns="0" tIns="0" rIns="0" bIns="0" rtlCol="0" anchor="ctr">
            <a:normAutofit/>
          </a:bodyPr>
          <a:lstStyle/>
          <a:p>
            <a:pPr indent="0" marL="0">
              <a:buNone/>
            </a:pPr>
            <a:r>
              <a:rPr lang="en-US" sz="545" dirty="0">
                <a:solidFill>
                  <a:srgbClr val="666B78"/>
                </a:solidFill>
                <a:latin typeface="Arial" pitchFamily="34" charset="0"/>
                <a:ea typeface="Arial" pitchFamily="34" charset="-122"/>
                <a:cs typeface="Arial" pitchFamily="34" charset="-120"/>
              </a:rPr>
              <a:t>2049 · higher is better</a:t>
            </a:r>
            <a:endParaRPr lang="en-US" sz="545" dirty="0"/>
          </a:p>
        </p:txBody>
      </p:sp>
      <p:sp>
        <p:nvSpPr>
          <p:cNvPr id="16" name="Text 14"/>
          <p:cNvSpPr/>
          <p:nvPr/>
        </p:nvSpPr>
        <p:spPr>
          <a:xfrm>
            <a:off x="3653942" y="1549301"/>
            <a:ext cx="1194206" cy="173736"/>
          </a:xfrm>
          <a:prstGeom prst="rect">
            <a:avLst/>
          </a:prstGeom>
          <a:noFill/>
          <a:ln/>
        </p:spPr>
        <p:txBody>
          <a:bodyPr wrap="square" lIns="0" tIns="0" rIns="0" bIns="0" rtlCol="0" anchor="ctr">
            <a:normAutofit/>
          </a:bodyPr>
          <a:lstStyle/>
          <a:p>
            <a:pPr indent="0" marL="0">
              <a:buNone/>
            </a:pPr>
            <a:r>
              <a:rPr lang="en-US" sz="700" b="1" dirty="0">
                <a:solidFill>
                  <a:srgbClr val="00061D"/>
                </a:solidFill>
                <a:latin typeface="Arial" pitchFamily="34" charset="0"/>
                <a:ea typeface="Arial" pitchFamily="34" charset="-122"/>
                <a:cs typeface="Arial" pitchFamily="34" charset="-120"/>
              </a:rPr>
              <a:t>Suppliers lost</a:t>
            </a:r>
            <a:endParaRPr lang="en-US" sz="700" dirty="0"/>
          </a:p>
        </p:txBody>
      </p:sp>
      <p:sp>
        <p:nvSpPr>
          <p:cNvPr id="17" name="Text 15"/>
          <p:cNvSpPr/>
          <p:nvPr/>
        </p:nvSpPr>
        <p:spPr>
          <a:xfrm>
            <a:off x="3653942" y="1750469"/>
            <a:ext cx="1194206" cy="146304"/>
          </a:xfrm>
          <a:prstGeom prst="rect">
            <a:avLst/>
          </a:prstGeom>
          <a:noFill/>
          <a:ln/>
        </p:spPr>
        <p:txBody>
          <a:bodyPr wrap="square" lIns="0" tIns="0" rIns="0" bIns="0" rtlCol="0" anchor="ctr">
            <a:normAutofit/>
          </a:bodyPr>
          <a:lstStyle/>
          <a:p>
            <a:pPr indent="0" marL="0">
              <a:buNone/>
            </a:pPr>
            <a:r>
              <a:rPr lang="en-US" sz="545" dirty="0">
                <a:solidFill>
                  <a:srgbClr val="666B78"/>
                </a:solidFill>
                <a:latin typeface="Arial" pitchFamily="34" charset="0"/>
                <a:ea typeface="Arial" pitchFamily="34" charset="-122"/>
                <a:cs typeface="Arial" pitchFamily="34" charset="-120"/>
              </a:rPr>
              <a:t>cumulative through 2049</a:t>
            </a:r>
            <a:endParaRPr lang="en-US" sz="545" dirty="0"/>
          </a:p>
        </p:txBody>
      </p:sp>
      <p:sp>
        <p:nvSpPr>
          <p:cNvPr id="18" name="Text 16"/>
          <p:cNvSpPr/>
          <p:nvPr/>
        </p:nvSpPr>
        <p:spPr>
          <a:xfrm>
            <a:off x="4912157" y="1549301"/>
            <a:ext cx="1194206" cy="173736"/>
          </a:xfrm>
          <a:prstGeom prst="rect">
            <a:avLst/>
          </a:prstGeom>
          <a:noFill/>
          <a:ln/>
        </p:spPr>
        <p:txBody>
          <a:bodyPr wrap="square" lIns="0" tIns="0" rIns="0" bIns="0" rtlCol="0" anchor="ctr">
            <a:normAutofit/>
          </a:bodyPr>
          <a:lstStyle/>
          <a:p>
            <a:pPr indent="0" marL="0">
              <a:buNone/>
            </a:pPr>
            <a:r>
              <a:rPr lang="en-US" sz="700" b="1" dirty="0">
                <a:solidFill>
                  <a:srgbClr val="00061D"/>
                </a:solidFill>
                <a:latin typeface="Arial" pitchFamily="34" charset="0"/>
                <a:ea typeface="Arial" pitchFamily="34" charset="-122"/>
                <a:cs typeface="Arial" pitchFamily="34" charset="-120"/>
              </a:rPr>
              <a:t>Peak review backlog</a:t>
            </a:r>
            <a:endParaRPr lang="en-US" sz="700" dirty="0"/>
          </a:p>
        </p:txBody>
      </p:sp>
      <p:sp>
        <p:nvSpPr>
          <p:cNvPr id="19" name="Text 17"/>
          <p:cNvSpPr/>
          <p:nvPr/>
        </p:nvSpPr>
        <p:spPr>
          <a:xfrm>
            <a:off x="4912157" y="1750469"/>
            <a:ext cx="1194206" cy="146304"/>
          </a:xfrm>
          <a:prstGeom prst="rect">
            <a:avLst/>
          </a:prstGeom>
          <a:noFill/>
          <a:ln/>
        </p:spPr>
        <p:txBody>
          <a:bodyPr wrap="square" lIns="0" tIns="0" rIns="0" bIns="0" rtlCol="0" anchor="ctr">
            <a:normAutofit/>
          </a:bodyPr>
          <a:lstStyle/>
          <a:p>
            <a:pPr indent="0" marL="0">
              <a:buNone/>
            </a:pPr>
            <a:r>
              <a:rPr lang="en-US" sz="545" dirty="0">
                <a:solidFill>
                  <a:srgbClr val="666B78"/>
                </a:solidFill>
                <a:latin typeface="Arial" pitchFamily="34" charset="0"/>
                <a:ea typeface="Arial" pitchFamily="34" charset="-122"/>
                <a:cs typeface="Arial" pitchFamily="34" charset="-120"/>
              </a:rPr>
              <a:t>organizations</a:t>
            </a:r>
            <a:endParaRPr lang="en-US" sz="545" dirty="0"/>
          </a:p>
        </p:txBody>
      </p:sp>
      <p:sp>
        <p:nvSpPr>
          <p:cNvPr id="20" name="Text 18"/>
          <p:cNvSpPr/>
          <p:nvPr/>
        </p:nvSpPr>
        <p:spPr>
          <a:xfrm>
            <a:off x="6170371" y="1549301"/>
            <a:ext cx="1194206" cy="173736"/>
          </a:xfrm>
          <a:prstGeom prst="rect">
            <a:avLst/>
          </a:prstGeom>
          <a:noFill/>
          <a:ln/>
        </p:spPr>
        <p:txBody>
          <a:bodyPr wrap="square" lIns="0" tIns="0" rIns="0" bIns="0" rtlCol="0" anchor="ctr">
            <a:normAutofit/>
          </a:bodyPr>
          <a:lstStyle/>
          <a:p>
            <a:pPr indent="0" marL="0">
              <a:buNone/>
            </a:pPr>
            <a:r>
              <a:rPr lang="en-US" sz="700" b="1" dirty="0">
                <a:solidFill>
                  <a:srgbClr val="00061D"/>
                </a:solidFill>
                <a:latin typeface="Arial" pitchFamily="34" charset="0"/>
                <a:ea typeface="Arial" pitchFamily="34" charset="-122"/>
                <a:cs typeface="Arial" pitchFamily="34" charset="-120"/>
              </a:rPr>
              <a:t>Exposure target reached</a:t>
            </a:r>
            <a:endParaRPr lang="en-US" sz="700" dirty="0"/>
          </a:p>
        </p:txBody>
      </p:sp>
      <p:sp>
        <p:nvSpPr>
          <p:cNvPr id="21" name="Text 19"/>
          <p:cNvSpPr/>
          <p:nvPr/>
        </p:nvSpPr>
        <p:spPr>
          <a:xfrm>
            <a:off x="6170371" y="1750469"/>
            <a:ext cx="1194206" cy="146304"/>
          </a:xfrm>
          <a:prstGeom prst="rect">
            <a:avLst/>
          </a:prstGeom>
          <a:noFill/>
          <a:ln/>
        </p:spPr>
        <p:txBody>
          <a:bodyPr wrap="square" lIns="0" tIns="0" rIns="0" bIns="0" rtlCol="0" anchor="ctr">
            <a:normAutofit/>
          </a:bodyPr>
          <a:lstStyle/>
          <a:p>
            <a:pPr indent="0" marL="0">
              <a:buNone/>
            </a:pPr>
            <a:r>
              <a:rPr lang="en-US" sz="545" dirty="0">
                <a:solidFill>
                  <a:srgbClr val="666B78"/>
                </a:solidFill>
                <a:latin typeface="Arial" pitchFamily="34" charset="0"/>
                <a:ea typeface="Arial" pitchFamily="34" charset="-122"/>
                <a:cs typeface="Arial" pitchFamily="34" charset="-120"/>
              </a:rPr>
              <a:t>first sustained month ≤ 0.35</a:t>
            </a:r>
            <a:endParaRPr lang="en-US" sz="545" dirty="0"/>
          </a:p>
        </p:txBody>
      </p:sp>
      <p:sp>
        <p:nvSpPr>
          <p:cNvPr id="22" name="Text 20"/>
          <p:cNvSpPr/>
          <p:nvPr/>
        </p:nvSpPr>
        <p:spPr>
          <a:xfrm>
            <a:off x="7428586" y="1549301"/>
            <a:ext cx="1194206" cy="173736"/>
          </a:xfrm>
          <a:prstGeom prst="rect">
            <a:avLst/>
          </a:prstGeom>
          <a:noFill/>
          <a:ln/>
        </p:spPr>
        <p:txBody>
          <a:bodyPr wrap="square" lIns="0" tIns="0" rIns="0" bIns="0" rtlCol="0" anchor="ctr">
            <a:normAutofit/>
          </a:bodyPr>
          <a:lstStyle/>
          <a:p>
            <a:pPr indent="0" marL="0">
              <a:buNone/>
            </a:pPr>
            <a:r>
              <a:rPr lang="en-US" sz="700" b="1" dirty="0">
                <a:solidFill>
                  <a:srgbClr val="00061D"/>
                </a:solidFill>
                <a:latin typeface="Arial" pitchFamily="34" charset="0"/>
                <a:ea typeface="Arial" pitchFamily="34" charset="-122"/>
                <a:cs typeface="Arial" pitchFamily="34" charset="-120"/>
              </a:rPr>
              <a:t>Contractor burden</a:t>
            </a:r>
            <a:endParaRPr lang="en-US" sz="700" dirty="0"/>
          </a:p>
        </p:txBody>
      </p:sp>
      <p:sp>
        <p:nvSpPr>
          <p:cNvPr id="23" name="Text 21"/>
          <p:cNvSpPr/>
          <p:nvPr/>
        </p:nvSpPr>
        <p:spPr>
          <a:xfrm>
            <a:off x="7428586" y="1750469"/>
            <a:ext cx="1194206" cy="146304"/>
          </a:xfrm>
          <a:prstGeom prst="rect">
            <a:avLst/>
          </a:prstGeom>
          <a:noFill/>
          <a:ln/>
        </p:spPr>
        <p:txBody>
          <a:bodyPr wrap="square" lIns="0" tIns="0" rIns="0" bIns="0" rtlCol="0" anchor="ctr">
            <a:normAutofit/>
          </a:bodyPr>
          <a:lstStyle/>
          <a:p>
            <a:pPr indent="0" marL="0">
              <a:buNone/>
            </a:pPr>
            <a:r>
              <a:rPr lang="en-US" sz="545" dirty="0">
                <a:solidFill>
                  <a:srgbClr val="666B78"/>
                </a:solidFill>
                <a:latin typeface="Arial" pitchFamily="34" charset="0"/>
                <a:ea typeface="Arial" pitchFamily="34" charset="-122"/>
                <a:cs typeface="Arial" pitchFamily="34" charset="-120"/>
              </a:rPr>
              <a:t>2049 · per year</a:t>
            </a:r>
            <a:endParaRPr lang="en-US" sz="545" dirty="0"/>
          </a:p>
        </p:txBody>
      </p:sp>
      <p:sp>
        <p:nvSpPr>
          <p:cNvPr id="24" name="Shape 22"/>
          <p:cNvSpPr/>
          <p:nvPr/>
        </p:nvSpPr>
        <p:spPr>
          <a:xfrm>
            <a:off x="365760" y="2386194"/>
            <a:ext cx="8321040" cy="0"/>
          </a:xfrm>
          <a:prstGeom prst="line">
            <a:avLst/>
          </a:prstGeom>
          <a:noFill/>
          <a:ln w="12700">
            <a:solidFill>
              <a:srgbClr val="CBC8C0"/>
            </a:solidFill>
            <a:prstDash val="solid"/>
          </a:ln>
        </p:spPr>
      </p:sp>
      <p:sp>
        <p:nvSpPr>
          <p:cNvPr id="25" name="Text 23"/>
          <p:cNvSpPr/>
          <p:nvPr/>
        </p:nvSpPr>
        <p:spPr>
          <a:xfrm>
            <a:off x="457200" y="2134517"/>
            <a:ext cx="1865376" cy="233390"/>
          </a:xfrm>
          <a:prstGeom prst="rect">
            <a:avLst/>
          </a:prstGeom>
          <a:noFill/>
          <a:ln/>
        </p:spPr>
        <p:txBody>
          <a:bodyPr wrap="square" lIns="0" tIns="0" rIns="0" bIns="0" rtlCol="0" anchor="ctr">
            <a:normAutofit/>
          </a:bodyPr>
          <a:lstStyle/>
          <a:p>
            <a:pPr indent="0" marL="0">
              <a:buNone/>
            </a:pPr>
            <a:r>
              <a:rPr lang="en-US" sz="780" dirty="0">
                <a:solidFill>
                  <a:srgbClr val="00061D"/>
                </a:solidFill>
                <a:latin typeface="Arial" pitchFamily="34" charset="0"/>
                <a:ea typeface="Arial" pitchFamily="34" charset="-122"/>
                <a:cs typeface="Arial" pitchFamily="34" charset="-120"/>
              </a:rPr>
              <a:t>Current suspension</a:t>
            </a:r>
            <a:endParaRPr lang="en-US" sz="780" dirty="0"/>
          </a:p>
        </p:txBody>
      </p:sp>
      <p:sp>
        <p:nvSpPr>
          <p:cNvPr id="26" name="Text 24"/>
          <p:cNvSpPr/>
          <p:nvPr/>
        </p:nvSpPr>
        <p:spPr>
          <a:xfrm>
            <a:off x="2395728" y="2111657"/>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65%</a:t>
            </a:r>
            <a:endParaRPr lang="en-US" sz="765" dirty="0"/>
          </a:p>
        </p:txBody>
      </p:sp>
      <p:sp>
        <p:nvSpPr>
          <p:cNvPr id="27" name="Shape 25"/>
          <p:cNvSpPr/>
          <p:nvPr/>
        </p:nvSpPr>
        <p:spPr>
          <a:xfrm>
            <a:off x="2395728" y="2317397"/>
            <a:ext cx="1057046" cy="50292"/>
          </a:xfrm>
          <a:prstGeom prst="rect">
            <a:avLst/>
          </a:prstGeom>
          <a:solidFill>
            <a:srgbClr val="DEDAD1"/>
          </a:solidFill>
          <a:ln w="12700">
            <a:solidFill>
              <a:srgbClr val="DEDAD1">
                <a:alpha val="0"/>
              </a:srgbClr>
            </a:solidFill>
            <a:prstDash val="solid"/>
          </a:ln>
        </p:spPr>
      </p:sp>
      <p:sp>
        <p:nvSpPr>
          <p:cNvPr id="28" name="Shape 26"/>
          <p:cNvSpPr/>
          <p:nvPr/>
        </p:nvSpPr>
        <p:spPr>
          <a:xfrm>
            <a:off x="2395728" y="2317397"/>
            <a:ext cx="690991" cy="50292"/>
          </a:xfrm>
          <a:prstGeom prst="rect">
            <a:avLst/>
          </a:prstGeom>
          <a:solidFill>
            <a:srgbClr val="2050F2"/>
          </a:solidFill>
          <a:ln w="12700">
            <a:solidFill>
              <a:srgbClr val="2050F2">
                <a:alpha val="0"/>
              </a:srgbClr>
            </a:solidFill>
            <a:prstDash val="solid"/>
          </a:ln>
        </p:spPr>
      </p:sp>
      <p:sp>
        <p:nvSpPr>
          <p:cNvPr id="29" name="Text 27"/>
          <p:cNvSpPr/>
          <p:nvPr/>
        </p:nvSpPr>
        <p:spPr>
          <a:xfrm>
            <a:off x="3653942" y="2111657"/>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0%</a:t>
            </a:r>
            <a:endParaRPr lang="en-US" sz="765" dirty="0"/>
          </a:p>
        </p:txBody>
      </p:sp>
      <p:sp>
        <p:nvSpPr>
          <p:cNvPr id="30" name="Shape 28"/>
          <p:cNvSpPr/>
          <p:nvPr/>
        </p:nvSpPr>
        <p:spPr>
          <a:xfrm>
            <a:off x="3653942" y="2317397"/>
            <a:ext cx="1057046" cy="50292"/>
          </a:xfrm>
          <a:prstGeom prst="rect">
            <a:avLst/>
          </a:prstGeom>
          <a:solidFill>
            <a:srgbClr val="DEDAD1"/>
          </a:solidFill>
          <a:ln w="12700">
            <a:solidFill>
              <a:srgbClr val="DEDAD1">
                <a:alpha val="0"/>
              </a:srgbClr>
            </a:solidFill>
            <a:prstDash val="solid"/>
          </a:ln>
        </p:spPr>
      </p:sp>
      <p:sp>
        <p:nvSpPr>
          <p:cNvPr id="31" name="Text 29"/>
          <p:cNvSpPr/>
          <p:nvPr/>
        </p:nvSpPr>
        <p:spPr>
          <a:xfrm>
            <a:off x="4912157" y="2111657"/>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17k</a:t>
            </a:r>
            <a:endParaRPr lang="en-US" sz="765" dirty="0"/>
          </a:p>
        </p:txBody>
      </p:sp>
      <p:sp>
        <p:nvSpPr>
          <p:cNvPr id="32" name="Shape 30"/>
          <p:cNvSpPr/>
          <p:nvPr/>
        </p:nvSpPr>
        <p:spPr>
          <a:xfrm>
            <a:off x="4912157" y="2317397"/>
            <a:ext cx="1057046" cy="50292"/>
          </a:xfrm>
          <a:prstGeom prst="rect">
            <a:avLst/>
          </a:prstGeom>
          <a:solidFill>
            <a:srgbClr val="DEDAD1"/>
          </a:solidFill>
          <a:ln w="12700">
            <a:solidFill>
              <a:srgbClr val="DEDAD1">
                <a:alpha val="0"/>
              </a:srgbClr>
            </a:solidFill>
            <a:prstDash val="solid"/>
          </a:ln>
        </p:spPr>
      </p:sp>
      <p:sp>
        <p:nvSpPr>
          <p:cNvPr id="33" name="Shape 31"/>
          <p:cNvSpPr/>
          <p:nvPr/>
        </p:nvSpPr>
        <p:spPr>
          <a:xfrm>
            <a:off x="4912157" y="2317397"/>
            <a:ext cx="509122" cy="50292"/>
          </a:xfrm>
          <a:prstGeom prst="rect">
            <a:avLst/>
          </a:prstGeom>
          <a:solidFill>
            <a:srgbClr val="2050F2"/>
          </a:solidFill>
          <a:ln w="12700">
            <a:solidFill>
              <a:srgbClr val="2050F2">
                <a:alpha val="0"/>
              </a:srgbClr>
            </a:solidFill>
            <a:prstDash val="solid"/>
          </a:ln>
        </p:spPr>
      </p:sp>
      <p:sp>
        <p:nvSpPr>
          <p:cNvPr id="34" name="Text 32"/>
          <p:cNvSpPr/>
          <p:nvPr/>
        </p:nvSpPr>
        <p:spPr>
          <a:xfrm>
            <a:off x="6170371" y="2111657"/>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Feb. 2044 · 87% reached</a:t>
            </a:r>
            <a:endParaRPr lang="en-US" sz="765" dirty="0"/>
          </a:p>
        </p:txBody>
      </p:sp>
      <p:sp>
        <p:nvSpPr>
          <p:cNvPr id="35" name="Shape 33"/>
          <p:cNvSpPr/>
          <p:nvPr/>
        </p:nvSpPr>
        <p:spPr>
          <a:xfrm>
            <a:off x="6170371" y="2317397"/>
            <a:ext cx="1057046" cy="50292"/>
          </a:xfrm>
          <a:prstGeom prst="rect">
            <a:avLst/>
          </a:prstGeom>
          <a:solidFill>
            <a:srgbClr val="DEDAD1"/>
          </a:solidFill>
          <a:ln w="12700">
            <a:solidFill>
              <a:srgbClr val="DEDAD1">
                <a:alpha val="0"/>
              </a:srgbClr>
            </a:solidFill>
            <a:prstDash val="solid"/>
          </a:ln>
        </p:spPr>
      </p:sp>
      <p:sp>
        <p:nvSpPr>
          <p:cNvPr id="36" name="Shape 34"/>
          <p:cNvSpPr/>
          <p:nvPr/>
        </p:nvSpPr>
        <p:spPr>
          <a:xfrm>
            <a:off x="6170371" y="2317397"/>
            <a:ext cx="790911" cy="50292"/>
          </a:xfrm>
          <a:prstGeom prst="rect">
            <a:avLst/>
          </a:prstGeom>
          <a:solidFill>
            <a:srgbClr val="2050F2"/>
          </a:solidFill>
          <a:ln w="12700">
            <a:solidFill>
              <a:srgbClr val="2050F2">
                <a:alpha val="0"/>
              </a:srgbClr>
            </a:solidFill>
            <a:prstDash val="solid"/>
          </a:ln>
        </p:spPr>
      </p:sp>
      <p:sp>
        <p:nvSpPr>
          <p:cNvPr id="37" name="Text 35"/>
          <p:cNvSpPr/>
          <p:nvPr/>
        </p:nvSpPr>
        <p:spPr>
          <a:xfrm>
            <a:off x="7428586" y="2111657"/>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$1.74B</a:t>
            </a:r>
            <a:endParaRPr lang="en-US" sz="765" dirty="0"/>
          </a:p>
        </p:txBody>
      </p:sp>
      <p:sp>
        <p:nvSpPr>
          <p:cNvPr id="38" name="Shape 36"/>
          <p:cNvSpPr/>
          <p:nvPr/>
        </p:nvSpPr>
        <p:spPr>
          <a:xfrm>
            <a:off x="7428586" y="2317397"/>
            <a:ext cx="1057046" cy="50292"/>
          </a:xfrm>
          <a:prstGeom prst="rect">
            <a:avLst/>
          </a:prstGeom>
          <a:solidFill>
            <a:srgbClr val="DEDAD1"/>
          </a:solidFill>
          <a:ln w="12700">
            <a:solidFill>
              <a:srgbClr val="DEDAD1">
                <a:alpha val="0"/>
              </a:srgbClr>
            </a:solidFill>
            <a:prstDash val="solid"/>
          </a:ln>
        </p:spPr>
      </p:sp>
      <p:sp>
        <p:nvSpPr>
          <p:cNvPr id="39" name="Shape 37"/>
          <p:cNvSpPr/>
          <p:nvPr/>
        </p:nvSpPr>
        <p:spPr>
          <a:xfrm>
            <a:off x="7428586" y="2317397"/>
            <a:ext cx="922178" cy="50292"/>
          </a:xfrm>
          <a:prstGeom prst="rect">
            <a:avLst/>
          </a:prstGeom>
          <a:solidFill>
            <a:srgbClr val="2050F2"/>
          </a:solidFill>
          <a:ln w="12700">
            <a:solidFill>
              <a:srgbClr val="2050F2">
                <a:alpha val="0"/>
              </a:srgbClr>
            </a:solidFill>
            <a:prstDash val="solid"/>
          </a:ln>
        </p:spPr>
      </p:sp>
      <p:sp>
        <p:nvSpPr>
          <p:cNvPr id="40" name="Shape 38"/>
          <p:cNvSpPr/>
          <p:nvPr/>
        </p:nvSpPr>
        <p:spPr>
          <a:xfrm>
            <a:off x="365760" y="2729312"/>
            <a:ext cx="8321040" cy="0"/>
          </a:xfrm>
          <a:prstGeom prst="line">
            <a:avLst/>
          </a:prstGeom>
          <a:noFill/>
          <a:ln w="12700">
            <a:solidFill>
              <a:srgbClr val="CBC8C0"/>
            </a:solidFill>
            <a:prstDash val="solid"/>
          </a:ln>
        </p:spPr>
      </p:sp>
      <p:sp>
        <p:nvSpPr>
          <p:cNvPr id="41" name="Text 39"/>
          <p:cNvSpPr/>
          <p:nvPr/>
        </p:nvSpPr>
        <p:spPr>
          <a:xfrm>
            <a:off x="457200" y="2477634"/>
            <a:ext cx="1865376" cy="233390"/>
          </a:xfrm>
          <a:prstGeom prst="rect">
            <a:avLst/>
          </a:prstGeom>
          <a:noFill/>
          <a:ln/>
        </p:spPr>
        <p:txBody>
          <a:bodyPr wrap="square" lIns="0" tIns="0" rIns="0" bIns="0" rtlCol="0" anchor="ctr">
            <a:normAutofit/>
          </a:bodyPr>
          <a:lstStyle/>
          <a:p>
            <a:pPr indent="0" marL="0">
              <a:buNone/>
            </a:pPr>
            <a:r>
              <a:rPr lang="en-US" sz="780" dirty="0">
                <a:solidFill>
                  <a:srgbClr val="00061D"/>
                </a:solidFill>
                <a:latin typeface="Arial" pitchFamily="34" charset="0"/>
                <a:ea typeface="Arial" pitchFamily="34" charset="-122"/>
                <a:cs typeface="Arial" pitchFamily="34" charset="-120"/>
              </a:rPr>
              <a:t>Reopen unchanged</a:t>
            </a:r>
            <a:endParaRPr lang="en-US" sz="780" dirty="0"/>
          </a:p>
        </p:txBody>
      </p:sp>
      <p:sp>
        <p:nvSpPr>
          <p:cNvPr id="42" name="Text 40"/>
          <p:cNvSpPr/>
          <p:nvPr/>
        </p:nvSpPr>
        <p:spPr>
          <a:xfrm>
            <a:off x="2395728" y="2454774"/>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97%</a:t>
            </a:r>
            <a:endParaRPr lang="en-US" sz="765" dirty="0"/>
          </a:p>
        </p:txBody>
      </p:sp>
      <p:sp>
        <p:nvSpPr>
          <p:cNvPr id="43" name="Shape 41"/>
          <p:cNvSpPr/>
          <p:nvPr/>
        </p:nvSpPr>
        <p:spPr>
          <a:xfrm>
            <a:off x="2395728" y="2660514"/>
            <a:ext cx="1057046" cy="50292"/>
          </a:xfrm>
          <a:prstGeom prst="rect">
            <a:avLst/>
          </a:prstGeom>
          <a:solidFill>
            <a:srgbClr val="DEDAD1"/>
          </a:solidFill>
          <a:ln w="12700">
            <a:solidFill>
              <a:srgbClr val="DEDAD1">
                <a:alpha val="0"/>
              </a:srgbClr>
            </a:solidFill>
            <a:prstDash val="solid"/>
          </a:ln>
        </p:spPr>
      </p:sp>
      <p:sp>
        <p:nvSpPr>
          <p:cNvPr id="44" name="Shape 42"/>
          <p:cNvSpPr/>
          <p:nvPr/>
        </p:nvSpPr>
        <p:spPr>
          <a:xfrm>
            <a:off x="2395728" y="2660514"/>
            <a:ext cx="1023432" cy="50292"/>
          </a:xfrm>
          <a:prstGeom prst="rect">
            <a:avLst/>
          </a:prstGeom>
          <a:solidFill>
            <a:srgbClr val="2050F2"/>
          </a:solidFill>
          <a:ln w="12700">
            <a:solidFill>
              <a:srgbClr val="2050F2">
                <a:alpha val="0"/>
              </a:srgbClr>
            </a:solidFill>
            <a:prstDash val="solid"/>
          </a:ln>
        </p:spPr>
      </p:sp>
      <p:sp>
        <p:nvSpPr>
          <p:cNvPr id="45" name="Text 43"/>
          <p:cNvSpPr/>
          <p:nvPr/>
        </p:nvSpPr>
        <p:spPr>
          <a:xfrm>
            <a:off x="3653942" y="2454774"/>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36%</a:t>
            </a:r>
            <a:endParaRPr lang="en-US" sz="765" dirty="0"/>
          </a:p>
        </p:txBody>
      </p:sp>
      <p:sp>
        <p:nvSpPr>
          <p:cNvPr id="46" name="Shape 44"/>
          <p:cNvSpPr/>
          <p:nvPr/>
        </p:nvSpPr>
        <p:spPr>
          <a:xfrm>
            <a:off x="3653942" y="2660514"/>
            <a:ext cx="1057046" cy="50292"/>
          </a:xfrm>
          <a:prstGeom prst="rect">
            <a:avLst/>
          </a:prstGeom>
          <a:solidFill>
            <a:srgbClr val="DEDAD1"/>
          </a:solidFill>
          <a:ln w="12700">
            <a:solidFill>
              <a:srgbClr val="DEDAD1">
                <a:alpha val="0"/>
              </a:srgbClr>
            </a:solidFill>
            <a:prstDash val="solid"/>
          </a:ln>
        </p:spPr>
      </p:sp>
      <p:sp>
        <p:nvSpPr>
          <p:cNvPr id="47" name="Shape 45"/>
          <p:cNvSpPr/>
          <p:nvPr/>
        </p:nvSpPr>
        <p:spPr>
          <a:xfrm>
            <a:off x="3653942" y="2660514"/>
            <a:ext cx="962176" cy="50292"/>
          </a:xfrm>
          <a:prstGeom prst="rect">
            <a:avLst/>
          </a:prstGeom>
          <a:solidFill>
            <a:srgbClr val="2050F2"/>
          </a:solidFill>
          <a:ln w="12700">
            <a:solidFill>
              <a:srgbClr val="2050F2">
                <a:alpha val="0"/>
              </a:srgbClr>
            </a:solidFill>
            <a:prstDash val="solid"/>
          </a:ln>
        </p:spPr>
      </p:sp>
      <p:sp>
        <p:nvSpPr>
          <p:cNvPr id="48" name="Text 46"/>
          <p:cNvSpPr/>
          <p:nvPr/>
        </p:nvSpPr>
        <p:spPr>
          <a:xfrm>
            <a:off x="4912157" y="2454774"/>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33k</a:t>
            </a:r>
            <a:endParaRPr lang="en-US" sz="765" dirty="0"/>
          </a:p>
        </p:txBody>
      </p:sp>
      <p:sp>
        <p:nvSpPr>
          <p:cNvPr id="49" name="Shape 47"/>
          <p:cNvSpPr/>
          <p:nvPr/>
        </p:nvSpPr>
        <p:spPr>
          <a:xfrm>
            <a:off x="4912157" y="2660514"/>
            <a:ext cx="1057046" cy="50292"/>
          </a:xfrm>
          <a:prstGeom prst="rect">
            <a:avLst/>
          </a:prstGeom>
          <a:solidFill>
            <a:srgbClr val="DEDAD1"/>
          </a:solidFill>
          <a:ln w="12700">
            <a:solidFill>
              <a:srgbClr val="DEDAD1">
                <a:alpha val="0"/>
              </a:srgbClr>
            </a:solidFill>
            <a:prstDash val="solid"/>
          </a:ln>
        </p:spPr>
      </p:sp>
      <p:sp>
        <p:nvSpPr>
          <p:cNvPr id="50" name="Shape 48"/>
          <p:cNvSpPr/>
          <p:nvPr/>
        </p:nvSpPr>
        <p:spPr>
          <a:xfrm>
            <a:off x="4912157" y="2660514"/>
            <a:ext cx="984782" cy="50292"/>
          </a:xfrm>
          <a:prstGeom prst="rect">
            <a:avLst/>
          </a:prstGeom>
          <a:solidFill>
            <a:srgbClr val="2050F2"/>
          </a:solidFill>
          <a:ln w="12700">
            <a:solidFill>
              <a:srgbClr val="2050F2">
                <a:alpha val="0"/>
              </a:srgbClr>
            </a:solidFill>
            <a:prstDash val="solid"/>
          </a:ln>
        </p:spPr>
      </p:sp>
      <p:sp>
        <p:nvSpPr>
          <p:cNvPr id="51" name="Text 49"/>
          <p:cNvSpPr/>
          <p:nvPr/>
        </p:nvSpPr>
        <p:spPr>
          <a:xfrm>
            <a:off x="6170371" y="2454774"/>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Feb. 2031</a:t>
            </a:r>
            <a:endParaRPr lang="en-US" sz="765" dirty="0"/>
          </a:p>
        </p:txBody>
      </p:sp>
      <p:sp>
        <p:nvSpPr>
          <p:cNvPr id="52" name="Shape 50"/>
          <p:cNvSpPr/>
          <p:nvPr/>
        </p:nvSpPr>
        <p:spPr>
          <a:xfrm>
            <a:off x="6170371" y="2660514"/>
            <a:ext cx="1057046" cy="50292"/>
          </a:xfrm>
          <a:prstGeom prst="rect">
            <a:avLst/>
          </a:prstGeom>
          <a:solidFill>
            <a:srgbClr val="DEDAD1"/>
          </a:solidFill>
          <a:ln w="12700">
            <a:solidFill>
              <a:srgbClr val="DEDAD1">
                <a:alpha val="0"/>
              </a:srgbClr>
            </a:solidFill>
            <a:prstDash val="solid"/>
          </a:ln>
        </p:spPr>
      </p:sp>
      <p:sp>
        <p:nvSpPr>
          <p:cNvPr id="53" name="Shape 51"/>
          <p:cNvSpPr/>
          <p:nvPr/>
        </p:nvSpPr>
        <p:spPr>
          <a:xfrm>
            <a:off x="6170371" y="2660514"/>
            <a:ext cx="206162" cy="50292"/>
          </a:xfrm>
          <a:prstGeom prst="rect">
            <a:avLst/>
          </a:prstGeom>
          <a:solidFill>
            <a:srgbClr val="2050F2"/>
          </a:solidFill>
          <a:ln w="12700">
            <a:solidFill>
              <a:srgbClr val="2050F2">
                <a:alpha val="0"/>
              </a:srgbClr>
            </a:solidFill>
            <a:prstDash val="solid"/>
          </a:ln>
        </p:spPr>
      </p:sp>
      <p:sp>
        <p:nvSpPr>
          <p:cNvPr id="54" name="Text 52"/>
          <p:cNvSpPr/>
          <p:nvPr/>
        </p:nvSpPr>
        <p:spPr>
          <a:xfrm>
            <a:off x="7428586" y="2454774"/>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$1.44B</a:t>
            </a:r>
            <a:endParaRPr lang="en-US" sz="765" dirty="0"/>
          </a:p>
        </p:txBody>
      </p:sp>
      <p:sp>
        <p:nvSpPr>
          <p:cNvPr id="55" name="Shape 53"/>
          <p:cNvSpPr/>
          <p:nvPr/>
        </p:nvSpPr>
        <p:spPr>
          <a:xfrm>
            <a:off x="7428586" y="2660514"/>
            <a:ext cx="1057046" cy="50292"/>
          </a:xfrm>
          <a:prstGeom prst="rect">
            <a:avLst/>
          </a:prstGeom>
          <a:solidFill>
            <a:srgbClr val="DEDAD1"/>
          </a:solidFill>
          <a:ln w="12700">
            <a:solidFill>
              <a:srgbClr val="DEDAD1">
                <a:alpha val="0"/>
              </a:srgbClr>
            </a:solidFill>
            <a:prstDash val="solid"/>
          </a:ln>
        </p:spPr>
      </p:sp>
      <p:sp>
        <p:nvSpPr>
          <p:cNvPr id="56" name="Shape 54"/>
          <p:cNvSpPr/>
          <p:nvPr/>
        </p:nvSpPr>
        <p:spPr>
          <a:xfrm>
            <a:off x="7428586" y="2660514"/>
            <a:ext cx="759788" cy="50292"/>
          </a:xfrm>
          <a:prstGeom prst="rect">
            <a:avLst/>
          </a:prstGeom>
          <a:solidFill>
            <a:srgbClr val="2050F2"/>
          </a:solidFill>
          <a:ln w="12700">
            <a:solidFill>
              <a:srgbClr val="2050F2">
                <a:alpha val="0"/>
              </a:srgbClr>
            </a:solidFill>
            <a:prstDash val="solid"/>
          </a:ln>
        </p:spPr>
      </p:sp>
      <p:sp>
        <p:nvSpPr>
          <p:cNvPr id="57" name="Shape 55"/>
          <p:cNvSpPr/>
          <p:nvPr/>
        </p:nvSpPr>
        <p:spPr>
          <a:xfrm>
            <a:off x="365760" y="3072430"/>
            <a:ext cx="8321040" cy="0"/>
          </a:xfrm>
          <a:prstGeom prst="line">
            <a:avLst/>
          </a:prstGeom>
          <a:noFill/>
          <a:ln w="12700">
            <a:solidFill>
              <a:srgbClr val="CBC8C0"/>
            </a:solidFill>
            <a:prstDash val="solid"/>
          </a:ln>
        </p:spPr>
      </p:sp>
      <p:sp>
        <p:nvSpPr>
          <p:cNvPr id="58" name="Text 56"/>
          <p:cNvSpPr/>
          <p:nvPr/>
        </p:nvSpPr>
        <p:spPr>
          <a:xfrm>
            <a:off x="457200" y="2820752"/>
            <a:ext cx="1865376" cy="233390"/>
          </a:xfrm>
          <a:prstGeom prst="rect">
            <a:avLst/>
          </a:prstGeom>
          <a:noFill/>
          <a:ln/>
        </p:spPr>
        <p:txBody>
          <a:bodyPr wrap="square" lIns="0" tIns="0" rIns="0" bIns="0" rtlCol="0" anchor="ctr">
            <a:normAutofit/>
          </a:bodyPr>
          <a:lstStyle/>
          <a:p>
            <a:pPr indent="0" marL="0">
              <a:buNone/>
            </a:pPr>
            <a:r>
              <a:rPr lang="en-US" sz="780" dirty="0">
                <a:solidFill>
                  <a:srgbClr val="00061D"/>
                </a:solidFill>
                <a:latin typeface="Arial" pitchFamily="34" charset="0"/>
                <a:ea typeface="Arial" pitchFamily="34" charset="-122"/>
                <a:cs typeface="Arial" pitchFamily="34" charset="-120"/>
              </a:rPr>
              <a:t>Capacity expansion</a:t>
            </a:r>
            <a:endParaRPr lang="en-US" sz="780" dirty="0"/>
          </a:p>
        </p:txBody>
      </p:sp>
      <p:sp>
        <p:nvSpPr>
          <p:cNvPr id="59" name="Text 57"/>
          <p:cNvSpPr/>
          <p:nvPr/>
        </p:nvSpPr>
        <p:spPr>
          <a:xfrm>
            <a:off x="2395728" y="2797892"/>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97%</a:t>
            </a:r>
            <a:endParaRPr lang="en-US" sz="765" dirty="0"/>
          </a:p>
        </p:txBody>
      </p:sp>
      <p:sp>
        <p:nvSpPr>
          <p:cNvPr id="60" name="Shape 58"/>
          <p:cNvSpPr/>
          <p:nvPr/>
        </p:nvSpPr>
        <p:spPr>
          <a:xfrm>
            <a:off x="2395728" y="3003632"/>
            <a:ext cx="1057046" cy="50292"/>
          </a:xfrm>
          <a:prstGeom prst="rect">
            <a:avLst/>
          </a:prstGeom>
          <a:solidFill>
            <a:srgbClr val="DEDAD1"/>
          </a:solidFill>
          <a:ln w="12700">
            <a:solidFill>
              <a:srgbClr val="DEDAD1">
                <a:alpha val="0"/>
              </a:srgbClr>
            </a:solidFill>
            <a:prstDash val="solid"/>
          </a:ln>
        </p:spPr>
      </p:sp>
      <p:sp>
        <p:nvSpPr>
          <p:cNvPr id="61" name="Shape 59"/>
          <p:cNvSpPr/>
          <p:nvPr/>
        </p:nvSpPr>
        <p:spPr>
          <a:xfrm>
            <a:off x="2395728" y="3003632"/>
            <a:ext cx="1024067" cy="50292"/>
          </a:xfrm>
          <a:prstGeom prst="rect">
            <a:avLst/>
          </a:prstGeom>
          <a:solidFill>
            <a:srgbClr val="2050F2"/>
          </a:solidFill>
          <a:ln w="12700">
            <a:solidFill>
              <a:srgbClr val="2050F2">
                <a:alpha val="0"/>
              </a:srgbClr>
            </a:solidFill>
            <a:prstDash val="solid"/>
          </a:ln>
        </p:spPr>
      </p:sp>
      <p:sp>
        <p:nvSpPr>
          <p:cNvPr id="62" name="Text 60"/>
          <p:cNvSpPr/>
          <p:nvPr/>
        </p:nvSpPr>
        <p:spPr>
          <a:xfrm>
            <a:off x="3653942" y="2797892"/>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18%</a:t>
            </a:r>
            <a:endParaRPr lang="en-US" sz="765" dirty="0"/>
          </a:p>
        </p:txBody>
      </p:sp>
      <p:sp>
        <p:nvSpPr>
          <p:cNvPr id="63" name="Shape 61"/>
          <p:cNvSpPr/>
          <p:nvPr/>
        </p:nvSpPr>
        <p:spPr>
          <a:xfrm>
            <a:off x="3653942" y="3003632"/>
            <a:ext cx="1057046" cy="50292"/>
          </a:xfrm>
          <a:prstGeom prst="rect">
            <a:avLst/>
          </a:prstGeom>
          <a:solidFill>
            <a:srgbClr val="DEDAD1"/>
          </a:solidFill>
          <a:ln w="12700">
            <a:solidFill>
              <a:srgbClr val="DEDAD1">
                <a:alpha val="0"/>
              </a:srgbClr>
            </a:solidFill>
            <a:prstDash val="solid"/>
          </a:ln>
        </p:spPr>
      </p:sp>
      <p:sp>
        <p:nvSpPr>
          <p:cNvPr id="64" name="Shape 62"/>
          <p:cNvSpPr/>
          <p:nvPr/>
        </p:nvSpPr>
        <p:spPr>
          <a:xfrm>
            <a:off x="3653942" y="3003632"/>
            <a:ext cx="484392" cy="50292"/>
          </a:xfrm>
          <a:prstGeom prst="rect">
            <a:avLst/>
          </a:prstGeom>
          <a:solidFill>
            <a:srgbClr val="2050F2"/>
          </a:solidFill>
          <a:ln w="12700">
            <a:solidFill>
              <a:srgbClr val="2050F2">
                <a:alpha val="0"/>
              </a:srgbClr>
            </a:solidFill>
            <a:prstDash val="solid"/>
          </a:ln>
        </p:spPr>
      </p:sp>
      <p:sp>
        <p:nvSpPr>
          <p:cNvPr id="65" name="Text 63"/>
          <p:cNvSpPr/>
          <p:nvPr/>
        </p:nvSpPr>
        <p:spPr>
          <a:xfrm>
            <a:off x="4912157" y="2797892"/>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27k</a:t>
            </a:r>
            <a:endParaRPr lang="en-US" sz="765" dirty="0"/>
          </a:p>
        </p:txBody>
      </p:sp>
      <p:sp>
        <p:nvSpPr>
          <p:cNvPr id="66" name="Shape 64"/>
          <p:cNvSpPr/>
          <p:nvPr/>
        </p:nvSpPr>
        <p:spPr>
          <a:xfrm>
            <a:off x="4912157" y="3003632"/>
            <a:ext cx="1057046" cy="50292"/>
          </a:xfrm>
          <a:prstGeom prst="rect">
            <a:avLst/>
          </a:prstGeom>
          <a:solidFill>
            <a:srgbClr val="DEDAD1"/>
          </a:solidFill>
          <a:ln w="12700">
            <a:solidFill>
              <a:srgbClr val="DEDAD1">
                <a:alpha val="0"/>
              </a:srgbClr>
            </a:solidFill>
            <a:prstDash val="solid"/>
          </a:ln>
        </p:spPr>
      </p:sp>
      <p:sp>
        <p:nvSpPr>
          <p:cNvPr id="67" name="Shape 65"/>
          <p:cNvSpPr/>
          <p:nvPr/>
        </p:nvSpPr>
        <p:spPr>
          <a:xfrm>
            <a:off x="4912157" y="3003632"/>
            <a:ext cx="827045" cy="50292"/>
          </a:xfrm>
          <a:prstGeom prst="rect">
            <a:avLst/>
          </a:prstGeom>
          <a:solidFill>
            <a:srgbClr val="2050F2"/>
          </a:solidFill>
          <a:ln w="12700">
            <a:solidFill>
              <a:srgbClr val="2050F2">
                <a:alpha val="0"/>
              </a:srgbClr>
            </a:solidFill>
            <a:prstDash val="solid"/>
          </a:ln>
        </p:spPr>
      </p:sp>
      <p:sp>
        <p:nvSpPr>
          <p:cNvPr id="68" name="Text 66"/>
          <p:cNvSpPr/>
          <p:nvPr/>
        </p:nvSpPr>
        <p:spPr>
          <a:xfrm>
            <a:off x="6170371" y="2797892"/>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Sep. 2031</a:t>
            </a:r>
            <a:endParaRPr lang="en-US" sz="765" dirty="0"/>
          </a:p>
        </p:txBody>
      </p:sp>
      <p:sp>
        <p:nvSpPr>
          <p:cNvPr id="69" name="Shape 67"/>
          <p:cNvSpPr/>
          <p:nvPr/>
        </p:nvSpPr>
        <p:spPr>
          <a:xfrm>
            <a:off x="6170371" y="3003632"/>
            <a:ext cx="1057046" cy="50292"/>
          </a:xfrm>
          <a:prstGeom prst="rect">
            <a:avLst/>
          </a:prstGeom>
          <a:solidFill>
            <a:srgbClr val="DEDAD1"/>
          </a:solidFill>
          <a:ln w="12700">
            <a:solidFill>
              <a:srgbClr val="DEDAD1">
                <a:alpha val="0"/>
              </a:srgbClr>
            </a:solidFill>
            <a:prstDash val="solid"/>
          </a:ln>
        </p:spPr>
      </p:sp>
      <p:sp>
        <p:nvSpPr>
          <p:cNvPr id="70" name="Shape 68"/>
          <p:cNvSpPr/>
          <p:nvPr/>
        </p:nvSpPr>
        <p:spPr>
          <a:xfrm>
            <a:off x="6170371" y="3003632"/>
            <a:ext cx="232400" cy="50292"/>
          </a:xfrm>
          <a:prstGeom prst="rect">
            <a:avLst/>
          </a:prstGeom>
          <a:solidFill>
            <a:srgbClr val="2050F2"/>
          </a:solidFill>
          <a:ln w="12700">
            <a:solidFill>
              <a:srgbClr val="2050F2">
                <a:alpha val="0"/>
              </a:srgbClr>
            </a:solidFill>
            <a:prstDash val="solid"/>
          </a:ln>
        </p:spPr>
      </p:sp>
      <p:sp>
        <p:nvSpPr>
          <p:cNvPr id="71" name="Text 69"/>
          <p:cNvSpPr/>
          <p:nvPr/>
        </p:nvSpPr>
        <p:spPr>
          <a:xfrm>
            <a:off x="7428586" y="2797892"/>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$1.85B</a:t>
            </a:r>
            <a:endParaRPr lang="en-US" sz="765" dirty="0"/>
          </a:p>
        </p:txBody>
      </p:sp>
      <p:sp>
        <p:nvSpPr>
          <p:cNvPr id="72" name="Shape 70"/>
          <p:cNvSpPr/>
          <p:nvPr/>
        </p:nvSpPr>
        <p:spPr>
          <a:xfrm>
            <a:off x="7428586" y="3003632"/>
            <a:ext cx="1057046" cy="50292"/>
          </a:xfrm>
          <a:prstGeom prst="rect">
            <a:avLst/>
          </a:prstGeom>
          <a:solidFill>
            <a:srgbClr val="DEDAD1"/>
          </a:solidFill>
          <a:ln w="12700">
            <a:solidFill>
              <a:srgbClr val="DEDAD1">
                <a:alpha val="0"/>
              </a:srgbClr>
            </a:solidFill>
            <a:prstDash val="solid"/>
          </a:ln>
        </p:spPr>
      </p:sp>
      <p:sp>
        <p:nvSpPr>
          <p:cNvPr id="73" name="Shape 71"/>
          <p:cNvSpPr/>
          <p:nvPr/>
        </p:nvSpPr>
        <p:spPr>
          <a:xfrm>
            <a:off x="7428586" y="3003632"/>
            <a:ext cx="978826" cy="50292"/>
          </a:xfrm>
          <a:prstGeom prst="rect">
            <a:avLst/>
          </a:prstGeom>
          <a:solidFill>
            <a:srgbClr val="2050F2"/>
          </a:solidFill>
          <a:ln w="12700">
            <a:solidFill>
              <a:srgbClr val="2050F2">
                <a:alpha val="0"/>
              </a:srgbClr>
            </a:solidFill>
            <a:prstDash val="solid"/>
          </a:ln>
        </p:spPr>
      </p:sp>
      <p:sp>
        <p:nvSpPr>
          <p:cNvPr id="74" name="Shape 72"/>
          <p:cNvSpPr/>
          <p:nvPr/>
        </p:nvSpPr>
        <p:spPr>
          <a:xfrm>
            <a:off x="365760" y="3415548"/>
            <a:ext cx="8321040" cy="0"/>
          </a:xfrm>
          <a:prstGeom prst="line">
            <a:avLst/>
          </a:prstGeom>
          <a:noFill/>
          <a:ln w="12700">
            <a:solidFill>
              <a:srgbClr val="CBC8C0"/>
            </a:solidFill>
            <a:prstDash val="solid"/>
          </a:ln>
        </p:spPr>
      </p:sp>
      <p:sp>
        <p:nvSpPr>
          <p:cNvPr id="75" name="Text 73"/>
          <p:cNvSpPr/>
          <p:nvPr/>
        </p:nvSpPr>
        <p:spPr>
          <a:xfrm>
            <a:off x="457200" y="3163870"/>
            <a:ext cx="1865376" cy="233390"/>
          </a:xfrm>
          <a:prstGeom prst="rect">
            <a:avLst/>
          </a:prstGeom>
          <a:noFill/>
          <a:ln/>
        </p:spPr>
        <p:txBody>
          <a:bodyPr wrap="square" lIns="0" tIns="0" rIns="0" bIns="0" rtlCol="0" anchor="ctr">
            <a:normAutofit/>
          </a:bodyPr>
          <a:lstStyle/>
          <a:p>
            <a:pPr indent="0" marL="0">
              <a:buNone/>
            </a:pPr>
            <a:r>
              <a:rPr lang="en-US" sz="780" dirty="0">
                <a:solidFill>
                  <a:srgbClr val="00061D"/>
                </a:solidFill>
                <a:latin typeface="Arial" pitchFamily="34" charset="0"/>
                <a:ea typeface="Arial" pitchFamily="34" charset="-122"/>
                <a:cs typeface="Arial" pitchFamily="34" charset="-120"/>
              </a:rPr>
              <a:t>Evidence modernization</a:t>
            </a:r>
            <a:endParaRPr lang="en-US" sz="780" dirty="0"/>
          </a:p>
        </p:txBody>
      </p:sp>
      <p:sp>
        <p:nvSpPr>
          <p:cNvPr id="76" name="Text 74"/>
          <p:cNvSpPr/>
          <p:nvPr/>
        </p:nvSpPr>
        <p:spPr>
          <a:xfrm>
            <a:off x="2395728" y="3141010"/>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97%</a:t>
            </a:r>
            <a:endParaRPr lang="en-US" sz="765" dirty="0"/>
          </a:p>
        </p:txBody>
      </p:sp>
      <p:sp>
        <p:nvSpPr>
          <p:cNvPr id="77" name="Shape 75"/>
          <p:cNvSpPr/>
          <p:nvPr/>
        </p:nvSpPr>
        <p:spPr>
          <a:xfrm>
            <a:off x="2395728" y="3346750"/>
            <a:ext cx="1057046" cy="50292"/>
          </a:xfrm>
          <a:prstGeom prst="rect">
            <a:avLst/>
          </a:prstGeom>
          <a:solidFill>
            <a:srgbClr val="DEDAD1"/>
          </a:solidFill>
          <a:ln w="12700">
            <a:solidFill>
              <a:srgbClr val="DEDAD1">
                <a:alpha val="0"/>
              </a:srgbClr>
            </a:solidFill>
            <a:prstDash val="solid"/>
          </a:ln>
        </p:spPr>
      </p:sp>
      <p:sp>
        <p:nvSpPr>
          <p:cNvPr id="78" name="Shape 76"/>
          <p:cNvSpPr/>
          <p:nvPr/>
        </p:nvSpPr>
        <p:spPr>
          <a:xfrm>
            <a:off x="2395728" y="3346750"/>
            <a:ext cx="1020578" cy="50292"/>
          </a:xfrm>
          <a:prstGeom prst="rect">
            <a:avLst/>
          </a:prstGeom>
          <a:solidFill>
            <a:srgbClr val="2050F2"/>
          </a:solidFill>
          <a:ln w="12700">
            <a:solidFill>
              <a:srgbClr val="2050F2">
                <a:alpha val="0"/>
              </a:srgbClr>
            </a:solidFill>
            <a:prstDash val="solid"/>
          </a:ln>
        </p:spPr>
      </p:sp>
      <p:sp>
        <p:nvSpPr>
          <p:cNvPr id="79" name="Text 77"/>
          <p:cNvSpPr/>
          <p:nvPr/>
        </p:nvSpPr>
        <p:spPr>
          <a:xfrm>
            <a:off x="3653942" y="3141010"/>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13%</a:t>
            </a:r>
            <a:endParaRPr lang="en-US" sz="765" dirty="0"/>
          </a:p>
        </p:txBody>
      </p:sp>
      <p:sp>
        <p:nvSpPr>
          <p:cNvPr id="80" name="Shape 78"/>
          <p:cNvSpPr/>
          <p:nvPr/>
        </p:nvSpPr>
        <p:spPr>
          <a:xfrm>
            <a:off x="3653942" y="3346750"/>
            <a:ext cx="1057046" cy="50292"/>
          </a:xfrm>
          <a:prstGeom prst="rect">
            <a:avLst/>
          </a:prstGeom>
          <a:solidFill>
            <a:srgbClr val="DEDAD1"/>
          </a:solidFill>
          <a:ln w="12700">
            <a:solidFill>
              <a:srgbClr val="DEDAD1">
                <a:alpha val="0"/>
              </a:srgbClr>
            </a:solidFill>
            <a:prstDash val="solid"/>
          </a:ln>
        </p:spPr>
      </p:sp>
      <p:sp>
        <p:nvSpPr>
          <p:cNvPr id="81" name="Shape 79"/>
          <p:cNvSpPr/>
          <p:nvPr/>
        </p:nvSpPr>
        <p:spPr>
          <a:xfrm>
            <a:off x="3653942" y="3346750"/>
            <a:ext cx="346711" cy="50292"/>
          </a:xfrm>
          <a:prstGeom prst="rect">
            <a:avLst/>
          </a:prstGeom>
          <a:solidFill>
            <a:srgbClr val="2050F2"/>
          </a:solidFill>
          <a:ln w="12700">
            <a:solidFill>
              <a:srgbClr val="2050F2">
                <a:alpha val="0"/>
              </a:srgbClr>
            </a:solidFill>
            <a:prstDash val="solid"/>
          </a:ln>
        </p:spPr>
      </p:sp>
      <p:sp>
        <p:nvSpPr>
          <p:cNvPr id="82" name="Text 80"/>
          <p:cNvSpPr/>
          <p:nvPr/>
        </p:nvSpPr>
        <p:spPr>
          <a:xfrm>
            <a:off x="4912157" y="3141010"/>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23k</a:t>
            </a:r>
            <a:endParaRPr lang="en-US" sz="765" dirty="0"/>
          </a:p>
        </p:txBody>
      </p:sp>
      <p:sp>
        <p:nvSpPr>
          <p:cNvPr id="83" name="Shape 81"/>
          <p:cNvSpPr/>
          <p:nvPr/>
        </p:nvSpPr>
        <p:spPr>
          <a:xfrm>
            <a:off x="4912157" y="3346750"/>
            <a:ext cx="1057046" cy="50292"/>
          </a:xfrm>
          <a:prstGeom prst="rect">
            <a:avLst/>
          </a:prstGeom>
          <a:solidFill>
            <a:srgbClr val="DEDAD1"/>
          </a:solidFill>
          <a:ln w="12700">
            <a:solidFill>
              <a:srgbClr val="DEDAD1">
                <a:alpha val="0"/>
              </a:srgbClr>
            </a:solidFill>
            <a:prstDash val="solid"/>
          </a:ln>
        </p:spPr>
      </p:sp>
      <p:sp>
        <p:nvSpPr>
          <p:cNvPr id="84" name="Shape 82"/>
          <p:cNvSpPr/>
          <p:nvPr/>
        </p:nvSpPr>
        <p:spPr>
          <a:xfrm>
            <a:off x="4912157" y="3346750"/>
            <a:ext cx="690244" cy="50292"/>
          </a:xfrm>
          <a:prstGeom prst="rect">
            <a:avLst/>
          </a:prstGeom>
          <a:solidFill>
            <a:srgbClr val="2050F2"/>
          </a:solidFill>
          <a:ln w="12700">
            <a:solidFill>
              <a:srgbClr val="2050F2">
                <a:alpha val="0"/>
              </a:srgbClr>
            </a:solidFill>
            <a:prstDash val="solid"/>
          </a:ln>
        </p:spPr>
      </p:sp>
      <p:sp>
        <p:nvSpPr>
          <p:cNvPr id="85" name="Text 83"/>
          <p:cNvSpPr/>
          <p:nvPr/>
        </p:nvSpPr>
        <p:spPr>
          <a:xfrm>
            <a:off x="6170371" y="3141010"/>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Aug. 2033</a:t>
            </a:r>
            <a:endParaRPr lang="en-US" sz="765" dirty="0"/>
          </a:p>
        </p:txBody>
      </p:sp>
      <p:sp>
        <p:nvSpPr>
          <p:cNvPr id="86" name="Shape 84"/>
          <p:cNvSpPr/>
          <p:nvPr/>
        </p:nvSpPr>
        <p:spPr>
          <a:xfrm>
            <a:off x="6170371" y="3346750"/>
            <a:ext cx="1057046" cy="50292"/>
          </a:xfrm>
          <a:prstGeom prst="rect">
            <a:avLst/>
          </a:prstGeom>
          <a:solidFill>
            <a:srgbClr val="DEDAD1"/>
          </a:solidFill>
          <a:ln w="12700">
            <a:solidFill>
              <a:srgbClr val="DEDAD1">
                <a:alpha val="0"/>
              </a:srgbClr>
            </a:solidFill>
            <a:prstDash val="solid"/>
          </a:ln>
        </p:spPr>
      </p:sp>
      <p:sp>
        <p:nvSpPr>
          <p:cNvPr id="87" name="Shape 85"/>
          <p:cNvSpPr/>
          <p:nvPr/>
        </p:nvSpPr>
        <p:spPr>
          <a:xfrm>
            <a:off x="6170371" y="3346750"/>
            <a:ext cx="318613" cy="50292"/>
          </a:xfrm>
          <a:prstGeom prst="rect">
            <a:avLst/>
          </a:prstGeom>
          <a:solidFill>
            <a:srgbClr val="2050F2"/>
          </a:solidFill>
          <a:ln w="12700">
            <a:solidFill>
              <a:srgbClr val="2050F2">
                <a:alpha val="0"/>
              </a:srgbClr>
            </a:solidFill>
            <a:prstDash val="solid"/>
          </a:ln>
        </p:spPr>
      </p:sp>
      <p:sp>
        <p:nvSpPr>
          <p:cNvPr id="88" name="Text 86"/>
          <p:cNvSpPr/>
          <p:nvPr/>
        </p:nvSpPr>
        <p:spPr>
          <a:xfrm>
            <a:off x="7428586" y="3141010"/>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$1.72B</a:t>
            </a:r>
            <a:endParaRPr lang="en-US" sz="765" dirty="0"/>
          </a:p>
        </p:txBody>
      </p:sp>
      <p:sp>
        <p:nvSpPr>
          <p:cNvPr id="89" name="Shape 87"/>
          <p:cNvSpPr/>
          <p:nvPr/>
        </p:nvSpPr>
        <p:spPr>
          <a:xfrm>
            <a:off x="7428586" y="3346750"/>
            <a:ext cx="1057046" cy="50292"/>
          </a:xfrm>
          <a:prstGeom prst="rect">
            <a:avLst/>
          </a:prstGeom>
          <a:solidFill>
            <a:srgbClr val="DEDAD1"/>
          </a:solidFill>
          <a:ln w="12700">
            <a:solidFill>
              <a:srgbClr val="DEDAD1">
                <a:alpha val="0"/>
              </a:srgbClr>
            </a:solidFill>
            <a:prstDash val="solid"/>
          </a:ln>
        </p:spPr>
      </p:sp>
      <p:sp>
        <p:nvSpPr>
          <p:cNvPr id="90" name="Shape 88"/>
          <p:cNvSpPr/>
          <p:nvPr/>
        </p:nvSpPr>
        <p:spPr>
          <a:xfrm>
            <a:off x="7428586" y="3346750"/>
            <a:ext cx="906488" cy="50292"/>
          </a:xfrm>
          <a:prstGeom prst="rect">
            <a:avLst/>
          </a:prstGeom>
          <a:solidFill>
            <a:srgbClr val="2050F2"/>
          </a:solidFill>
          <a:ln w="12700">
            <a:solidFill>
              <a:srgbClr val="2050F2">
                <a:alpha val="0"/>
              </a:srgbClr>
            </a:solidFill>
            <a:prstDash val="solid"/>
          </a:ln>
        </p:spPr>
      </p:sp>
      <p:sp>
        <p:nvSpPr>
          <p:cNvPr id="91" name="Shape 89"/>
          <p:cNvSpPr/>
          <p:nvPr/>
        </p:nvSpPr>
        <p:spPr>
          <a:xfrm>
            <a:off x="365760" y="3415548"/>
            <a:ext cx="8321040" cy="343118"/>
          </a:xfrm>
          <a:prstGeom prst="rect">
            <a:avLst/>
          </a:prstGeom>
          <a:solidFill>
            <a:srgbClr val="EAF4F5"/>
          </a:solidFill>
          <a:ln w="12700">
            <a:solidFill>
              <a:srgbClr val="EAF4F5">
                <a:alpha val="0"/>
              </a:srgbClr>
            </a:solidFill>
            <a:prstDash val="solid"/>
          </a:ln>
        </p:spPr>
      </p:sp>
      <p:sp>
        <p:nvSpPr>
          <p:cNvPr id="92" name="Shape 90"/>
          <p:cNvSpPr/>
          <p:nvPr/>
        </p:nvSpPr>
        <p:spPr>
          <a:xfrm>
            <a:off x="457200" y="3589284"/>
            <a:ext cx="50292" cy="50292"/>
          </a:xfrm>
          <a:prstGeom prst="rect">
            <a:avLst/>
          </a:prstGeom>
          <a:solidFill>
            <a:srgbClr val="00B8CF"/>
          </a:solidFill>
          <a:ln w="12700">
            <a:solidFill>
              <a:srgbClr val="00B8CF">
                <a:alpha val="0"/>
              </a:srgbClr>
            </a:solidFill>
            <a:prstDash val="solid"/>
          </a:ln>
        </p:spPr>
      </p:sp>
      <p:sp>
        <p:nvSpPr>
          <p:cNvPr id="93" name="Shape 91"/>
          <p:cNvSpPr/>
          <p:nvPr/>
        </p:nvSpPr>
        <p:spPr>
          <a:xfrm>
            <a:off x="365760" y="3758665"/>
            <a:ext cx="8321040" cy="0"/>
          </a:xfrm>
          <a:prstGeom prst="line">
            <a:avLst/>
          </a:prstGeom>
          <a:noFill/>
          <a:ln w="12700">
            <a:solidFill>
              <a:srgbClr val="CBC8C0"/>
            </a:solidFill>
            <a:prstDash val="solid"/>
          </a:ln>
        </p:spPr>
      </p:sp>
      <p:sp>
        <p:nvSpPr>
          <p:cNvPr id="94" name="Text 92"/>
          <p:cNvSpPr/>
          <p:nvPr/>
        </p:nvSpPr>
        <p:spPr>
          <a:xfrm>
            <a:off x="566928" y="3506988"/>
            <a:ext cx="1773936" cy="233390"/>
          </a:xfrm>
          <a:prstGeom prst="rect">
            <a:avLst/>
          </a:prstGeom>
          <a:noFill/>
          <a:ln/>
        </p:spPr>
        <p:txBody>
          <a:bodyPr wrap="square" lIns="0" tIns="0" rIns="0" bIns="0" rtlCol="0" anchor="ctr">
            <a:normAutofit/>
          </a:bodyPr>
          <a:lstStyle/>
          <a:p>
            <a:pPr indent="0" marL="0">
              <a:buNone/>
            </a:pPr>
            <a:r>
              <a:rPr lang="en-US" sz="780" b="1" dirty="0">
                <a:solidFill>
                  <a:srgbClr val="00061D"/>
                </a:solidFill>
                <a:latin typeface="Arial" pitchFamily="34" charset="0"/>
                <a:ea typeface="Arial" pitchFamily="34" charset="-122"/>
                <a:cs typeface="Arial" pitchFamily="34" charset="-120"/>
              </a:rPr>
              <a:t>Graduated verification</a:t>
            </a:r>
            <a:endParaRPr lang="en-US" sz="780" dirty="0"/>
          </a:p>
        </p:txBody>
      </p:sp>
      <p:sp>
        <p:nvSpPr>
          <p:cNvPr id="95" name="Text 93"/>
          <p:cNvSpPr/>
          <p:nvPr/>
        </p:nvSpPr>
        <p:spPr>
          <a:xfrm>
            <a:off x="2395728" y="3484128"/>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90%</a:t>
            </a:r>
            <a:endParaRPr lang="en-US" sz="765" dirty="0"/>
          </a:p>
        </p:txBody>
      </p:sp>
      <p:sp>
        <p:nvSpPr>
          <p:cNvPr id="96" name="Shape 94"/>
          <p:cNvSpPr/>
          <p:nvPr/>
        </p:nvSpPr>
        <p:spPr>
          <a:xfrm>
            <a:off x="2395728" y="3689868"/>
            <a:ext cx="1057046" cy="50292"/>
          </a:xfrm>
          <a:prstGeom prst="rect">
            <a:avLst/>
          </a:prstGeom>
          <a:solidFill>
            <a:srgbClr val="DEDAD1"/>
          </a:solidFill>
          <a:ln w="12700">
            <a:solidFill>
              <a:srgbClr val="DEDAD1">
                <a:alpha val="0"/>
              </a:srgbClr>
            </a:solidFill>
            <a:prstDash val="solid"/>
          </a:ln>
        </p:spPr>
      </p:sp>
      <p:sp>
        <p:nvSpPr>
          <p:cNvPr id="97" name="Shape 95"/>
          <p:cNvSpPr/>
          <p:nvPr/>
        </p:nvSpPr>
        <p:spPr>
          <a:xfrm>
            <a:off x="2395728" y="3689868"/>
            <a:ext cx="949439" cy="50292"/>
          </a:xfrm>
          <a:prstGeom prst="rect">
            <a:avLst/>
          </a:prstGeom>
          <a:solidFill>
            <a:srgbClr val="2050F2"/>
          </a:solidFill>
          <a:ln w="12700">
            <a:solidFill>
              <a:srgbClr val="2050F2">
                <a:alpha val="0"/>
              </a:srgbClr>
            </a:solidFill>
            <a:prstDash val="solid"/>
          </a:ln>
        </p:spPr>
      </p:sp>
      <p:sp>
        <p:nvSpPr>
          <p:cNvPr id="98" name="Text 96"/>
          <p:cNvSpPr/>
          <p:nvPr/>
        </p:nvSpPr>
        <p:spPr>
          <a:xfrm>
            <a:off x="3653942" y="3484128"/>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3%</a:t>
            </a:r>
            <a:endParaRPr lang="en-US" sz="765" dirty="0"/>
          </a:p>
        </p:txBody>
      </p:sp>
      <p:sp>
        <p:nvSpPr>
          <p:cNvPr id="99" name="Shape 97"/>
          <p:cNvSpPr/>
          <p:nvPr/>
        </p:nvSpPr>
        <p:spPr>
          <a:xfrm>
            <a:off x="3653942" y="3689868"/>
            <a:ext cx="1057046" cy="50292"/>
          </a:xfrm>
          <a:prstGeom prst="rect">
            <a:avLst/>
          </a:prstGeom>
          <a:solidFill>
            <a:srgbClr val="DEDAD1"/>
          </a:solidFill>
          <a:ln w="12700">
            <a:solidFill>
              <a:srgbClr val="DEDAD1">
                <a:alpha val="0"/>
              </a:srgbClr>
            </a:solidFill>
            <a:prstDash val="solid"/>
          </a:ln>
        </p:spPr>
      </p:sp>
      <p:sp>
        <p:nvSpPr>
          <p:cNvPr id="100" name="Shape 98"/>
          <p:cNvSpPr/>
          <p:nvPr/>
        </p:nvSpPr>
        <p:spPr>
          <a:xfrm>
            <a:off x="3653942" y="3689868"/>
            <a:ext cx="79278" cy="50292"/>
          </a:xfrm>
          <a:prstGeom prst="rect">
            <a:avLst/>
          </a:prstGeom>
          <a:solidFill>
            <a:srgbClr val="2050F2"/>
          </a:solidFill>
          <a:ln w="12700">
            <a:solidFill>
              <a:srgbClr val="2050F2">
                <a:alpha val="0"/>
              </a:srgbClr>
            </a:solidFill>
            <a:prstDash val="solid"/>
          </a:ln>
        </p:spPr>
      </p:sp>
      <p:sp>
        <p:nvSpPr>
          <p:cNvPr id="101" name="Text 99"/>
          <p:cNvSpPr/>
          <p:nvPr/>
        </p:nvSpPr>
        <p:spPr>
          <a:xfrm>
            <a:off x="4912157" y="3484128"/>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12k</a:t>
            </a:r>
            <a:endParaRPr lang="en-US" sz="765" dirty="0"/>
          </a:p>
        </p:txBody>
      </p:sp>
      <p:sp>
        <p:nvSpPr>
          <p:cNvPr id="102" name="Shape 100"/>
          <p:cNvSpPr/>
          <p:nvPr/>
        </p:nvSpPr>
        <p:spPr>
          <a:xfrm>
            <a:off x="4912157" y="3689868"/>
            <a:ext cx="1057046" cy="50292"/>
          </a:xfrm>
          <a:prstGeom prst="rect">
            <a:avLst/>
          </a:prstGeom>
          <a:solidFill>
            <a:srgbClr val="DEDAD1"/>
          </a:solidFill>
          <a:ln w="12700">
            <a:solidFill>
              <a:srgbClr val="DEDAD1">
                <a:alpha val="0"/>
              </a:srgbClr>
            </a:solidFill>
            <a:prstDash val="solid"/>
          </a:ln>
        </p:spPr>
      </p:sp>
      <p:sp>
        <p:nvSpPr>
          <p:cNvPr id="103" name="Shape 101"/>
          <p:cNvSpPr/>
          <p:nvPr/>
        </p:nvSpPr>
        <p:spPr>
          <a:xfrm>
            <a:off x="4912157" y="3689868"/>
            <a:ext cx="357688" cy="50292"/>
          </a:xfrm>
          <a:prstGeom prst="rect">
            <a:avLst/>
          </a:prstGeom>
          <a:solidFill>
            <a:srgbClr val="2050F2"/>
          </a:solidFill>
          <a:ln w="12700">
            <a:solidFill>
              <a:srgbClr val="2050F2">
                <a:alpha val="0"/>
              </a:srgbClr>
            </a:solidFill>
            <a:prstDash val="solid"/>
          </a:ln>
        </p:spPr>
      </p:sp>
      <p:sp>
        <p:nvSpPr>
          <p:cNvPr id="104" name="Text 102"/>
          <p:cNvSpPr/>
          <p:nvPr/>
        </p:nvSpPr>
        <p:spPr>
          <a:xfrm>
            <a:off x="6170371" y="3484128"/>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Feb. 2034</a:t>
            </a:r>
            <a:endParaRPr lang="en-US" sz="765" dirty="0"/>
          </a:p>
        </p:txBody>
      </p:sp>
      <p:sp>
        <p:nvSpPr>
          <p:cNvPr id="105" name="Shape 103"/>
          <p:cNvSpPr/>
          <p:nvPr/>
        </p:nvSpPr>
        <p:spPr>
          <a:xfrm>
            <a:off x="6170371" y="3689868"/>
            <a:ext cx="1057046" cy="50292"/>
          </a:xfrm>
          <a:prstGeom prst="rect">
            <a:avLst/>
          </a:prstGeom>
          <a:solidFill>
            <a:srgbClr val="DEDAD1"/>
          </a:solidFill>
          <a:ln w="12700">
            <a:solidFill>
              <a:srgbClr val="DEDAD1">
                <a:alpha val="0"/>
              </a:srgbClr>
            </a:solidFill>
            <a:prstDash val="solid"/>
          </a:ln>
        </p:spPr>
      </p:sp>
      <p:sp>
        <p:nvSpPr>
          <p:cNvPr id="106" name="Shape 104"/>
          <p:cNvSpPr/>
          <p:nvPr/>
        </p:nvSpPr>
        <p:spPr>
          <a:xfrm>
            <a:off x="6170371" y="3689868"/>
            <a:ext cx="341104" cy="50292"/>
          </a:xfrm>
          <a:prstGeom prst="rect">
            <a:avLst/>
          </a:prstGeom>
          <a:solidFill>
            <a:srgbClr val="2050F2"/>
          </a:solidFill>
          <a:ln w="12700">
            <a:solidFill>
              <a:srgbClr val="2050F2">
                <a:alpha val="0"/>
              </a:srgbClr>
            </a:solidFill>
            <a:prstDash val="solid"/>
          </a:ln>
        </p:spPr>
      </p:sp>
      <p:sp>
        <p:nvSpPr>
          <p:cNvPr id="107" name="Text 105"/>
          <p:cNvSpPr/>
          <p:nvPr/>
        </p:nvSpPr>
        <p:spPr>
          <a:xfrm>
            <a:off x="7428586" y="3484128"/>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$1.62B</a:t>
            </a:r>
            <a:endParaRPr lang="en-US" sz="765" dirty="0"/>
          </a:p>
        </p:txBody>
      </p:sp>
      <p:sp>
        <p:nvSpPr>
          <p:cNvPr id="108" name="Shape 106"/>
          <p:cNvSpPr/>
          <p:nvPr/>
        </p:nvSpPr>
        <p:spPr>
          <a:xfrm>
            <a:off x="7428586" y="3689868"/>
            <a:ext cx="1057046" cy="50292"/>
          </a:xfrm>
          <a:prstGeom prst="rect">
            <a:avLst/>
          </a:prstGeom>
          <a:solidFill>
            <a:srgbClr val="DEDAD1"/>
          </a:solidFill>
          <a:ln w="12700">
            <a:solidFill>
              <a:srgbClr val="DEDAD1">
                <a:alpha val="0"/>
              </a:srgbClr>
            </a:solidFill>
            <a:prstDash val="solid"/>
          </a:ln>
        </p:spPr>
      </p:sp>
      <p:sp>
        <p:nvSpPr>
          <p:cNvPr id="109" name="Shape 107"/>
          <p:cNvSpPr/>
          <p:nvPr/>
        </p:nvSpPr>
        <p:spPr>
          <a:xfrm>
            <a:off x="7428586" y="3689868"/>
            <a:ext cx="853931" cy="50292"/>
          </a:xfrm>
          <a:prstGeom prst="rect">
            <a:avLst/>
          </a:prstGeom>
          <a:solidFill>
            <a:srgbClr val="2050F2"/>
          </a:solidFill>
          <a:ln w="12700">
            <a:solidFill>
              <a:srgbClr val="2050F2">
                <a:alpha val="0"/>
              </a:srgbClr>
            </a:solidFill>
            <a:prstDash val="solid"/>
          </a:ln>
        </p:spPr>
      </p:sp>
      <p:sp>
        <p:nvSpPr>
          <p:cNvPr id="110" name="Shape 108"/>
          <p:cNvSpPr/>
          <p:nvPr/>
        </p:nvSpPr>
        <p:spPr>
          <a:xfrm>
            <a:off x="365760" y="3758665"/>
            <a:ext cx="8321040" cy="343118"/>
          </a:xfrm>
          <a:prstGeom prst="rect">
            <a:avLst/>
          </a:prstGeom>
          <a:solidFill>
            <a:srgbClr val="EAF4F5"/>
          </a:solidFill>
          <a:ln w="12700">
            <a:solidFill>
              <a:srgbClr val="EAF4F5">
                <a:alpha val="0"/>
              </a:srgbClr>
            </a:solidFill>
            <a:prstDash val="solid"/>
          </a:ln>
        </p:spPr>
      </p:sp>
      <p:sp>
        <p:nvSpPr>
          <p:cNvPr id="111" name="Shape 109"/>
          <p:cNvSpPr/>
          <p:nvPr/>
        </p:nvSpPr>
        <p:spPr>
          <a:xfrm>
            <a:off x="457200" y="3932401"/>
            <a:ext cx="50292" cy="50292"/>
          </a:xfrm>
          <a:prstGeom prst="rect">
            <a:avLst/>
          </a:prstGeom>
          <a:solidFill>
            <a:srgbClr val="00B8CF"/>
          </a:solidFill>
          <a:ln w="12700">
            <a:solidFill>
              <a:srgbClr val="00B8CF">
                <a:alpha val="0"/>
              </a:srgbClr>
            </a:solidFill>
            <a:prstDash val="solid"/>
          </a:ln>
        </p:spPr>
      </p:sp>
      <p:sp>
        <p:nvSpPr>
          <p:cNvPr id="112" name="Shape 110"/>
          <p:cNvSpPr/>
          <p:nvPr/>
        </p:nvSpPr>
        <p:spPr>
          <a:xfrm>
            <a:off x="365760" y="4101783"/>
            <a:ext cx="8321040" cy="0"/>
          </a:xfrm>
          <a:prstGeom prst="line">
            <a:avLst/>
          </a:prstGeom>
          <a:noFill/>
          <a:ln w="12700">
            <a:solidFill>
              <a:srgbClr val="CBC8C0"/>
            </a:solidFill>
            <a:prstDash val="solid"/>
          </a:ln>
        </p:spPr>
      </p:sp>
      <p:sp>
        <p:nvSpPr>
          <p:cNvPr id="113" name="Text 111"/>
          <p:cNvSpPr/>
          <p:nvPr/>
        </p:nvSpPr>
        <p:spPr>
          <a:xfrm>
            <a:off x="566928" y="3850105"/>
            <a:ext cx="1773936" cy="233390"/>
          </a:xfrm>
          <a:prstGeom prst="rect">
            <a:avLst/>
          </a:prstGeom>
          <a:noFill/>
          <a:ln/>
        </p:spPr>
        <p:txBody>
          <a:bodyPr wrap="square" lIns="0" tIns="0" rIns="0" bIns="0" rtlCol="0" anchor="ctr">
            <a:normAutofit/>
          </a:bodyPr>
          <a:lstStyle/>
          <a:p>
            <a:pPr indent="0" marL="0">
              <a:buNone/>
            </a:pPr>
            <a:r>
              <a:rPr lang="en-US" sz="780" b="1" dirty="0">
                <a:solidFill>
                  <a:srgbClr val="00061D"/>
                </a:solidFill>
                <a:latin typeface="Arial" pitchFamily="34" charset="0"/>
                <a:ea typeface="Arial" pitchFamily="34" charset="-122"/>
                <a:cs typeface="Arial" pitchFamily="34" charset="-120"/>
              </a:rPr>
              <a:t>Coordinated reform</a:t>
            </a:r>
            <a:endParaRPr lang="en-US" sz="780" dirty="0"/>
          </a:p>
        </p:txBody>
      </p:sp>
      <p:sp>
        <p:nvSpPr>
          <p:cNvPr id="114" name="Text 112"/>
          <p:cNvSpPr/>
          <p:nvPr/>
        </p:nvSpPr>
        <p:spPr>
          <a:xfrm>
            <a:off x="2395728" y="3827245"/>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91%</a:t>
            </a:r>
            <a:endParaRPr lang="en-US" sz="765" dirty="0"/>
          </a:p>
        </p:txBody>
      </p:sp>
      <p:sp>
        <p:nvSpPr>
          <p:cNvPr id="115" name="Shape 113"/>
          <p:cNvSpPr/>
          <p:nvPr/>
        </p:nvSpPr>
        <p:spPr>
          <a:xfrm>
            <a:off x="2395728" y="4032985"/>
            <a:ext cx="1057046" cy="50292"/>
          </a:xfrm>
          <a:prstGeom prst="rect">
            <a:avLst/>
          </a:prstGeom>
          <a:solidFill>
            <a:srgbClr val="DEDAD1"/>
          </a:solidFill>
          <a:ln w="12700">
            <a:solidFill>
              <a:srgbClr val="DEDAD1">
                <a:alpha val="0"/>
              </a:srgbClr>
            </a:solidFill>
            <a:prstDash val="solid"/>
          </a:ln>
        </p:spPr>
      </p:sp>
      <p:sp>
        <p:nvSpPr>
          <p:cNvPr id="116" name="Shape 114"/>
          <p:cNvSpPr/>
          <p:nvPr/>
        </p:nvSpPr>
        <p:spPr>
          <a:xfrm>
            <a:off x="2395728" y="4032985"/>
            <a:ext cx="962441" cy="50292"/>
          </a:xfrm>
          <a:prstGeom prst="rect">
            <a:avLst/>
          </a:prstGeom>
          <a:solidFill>
            <a:srgbClr val="2050F2"/>
          </a:solidFill>
          <a:ln w="12700">
            <a:solidFill>
              <a:srgbClr val="2050F2">
                <a:alpha val="0"/>
              </a:srgbClr>
            </a:solidFill>
            <a:prstDash val="solid"/>
          </a:ln>
        </p:spPr>
      </p:sp>
      <p:sp>
        <p:nvSpPr>
          <p:cNvPr id="117" name="Text 115"/>
          <p:cNvSpPr/>
          <p:nvPr/>
        </p:nvSpPr>
        <p:spPr>
          <a:xfrm>
            <a:off x="3653942" y="3827245"/>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1%</a:t>
            </a:r>
            <a:endParaRPr lang="en-US" sz="765" dirty="0"/>
          </a:p>
        </p:txBody>
      </p:sp>
      <p:sp>
        <p:nvSpPr>
          <p:cNvPr id="118" name="Shape 116"/>
          <p:cNvSpPr/>
          <p:nvPr/>
        </p:nvSpPr>
        <p:spPr>
          <a:xfrm>
            <a:off x="3653942" y="4032985"/>
            <a:ext cx="1057046" cy="50292"/>
          </a:xfrm>
          <a:prstGeom prst="rect">
            <a:avLst/>
          </a:prstGeom>
          <a:solidFill>
            <a:srgbClr val="DEDAD1"/>
          </a:solidFill>
          <a:ln w="12700">
            <a:solidFill>
              <a:srgbClr val="DEDAD1">
                <a:alpha val="0"/>
              </a:srgbClr>
            </a:solidFill>
            <a:prstDash val="solid"/>
          </a:ln>
        </p:spPr>
      </p:sp>
      <p:sp>
        <p:nvSpPr>
          <p:cNvPr id="119" name="Shape 117"/>
          <p:cNvSpPr/>
          <p:nvPr/>
        </p:nvSpPr>
        <p:spPr>
          <a:xfrm>
            <a:off x="3653942" y="4032985"/>
            <a:ext cx="27747" cy="50292"/>
          </a:xfrm>
          <a:prstGeom prst="rect">
            <a:avLst/>
          </a:prstGeom>
          <a:solidFill>
            <a:srgbClr val="2050F2"/>
          </a:solidFill>
          <a:ln w="12700">
            <a:solidFill>
              <a:srgbClr val="2050F2">
                <a:alpha val="0"/>
              </a:srgbClr>
            </a:solidFill>
            <a:prstDash val="solid"/>
          </a:ln>
        </p:spPr>
      </p:sp>
      <p:sp>
        <p:nvSpPr>
          <p:cNvPr id="120" name="Text 118"/>
          <p:cNvSpPr/>
          <p:nvPr/>
        </p:nvSpPr>
        <p:spPr>
          <a:xfrm>
            <a:off x="4912157" y="3827245"/>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7.4k</a:t>
            </a:r>
            <a:endParaRPr lang="en-US" sz="765" dirty="0"/>
          </a:p>
        </p:txBody>
      </p:sp>
      <p:sp>
        <p:nvSpPr>
          <p:cNvPr id="121" name="Shape 119"/>
          <p:cNvSpPr/>
          <p:nvPr/>
        </p:nvSpPr>
        <p:spPr>
          <a:xfrm>
            <a:off x="4912157" y="4032985"/>
            <a:ext cx="1057046" cy="50292"/>
          </a:xfrm>
          <a:prstGeom prst="rect">
            <a:avLst/>
          </a:prstGeom>
          <a:solidFill>
            <a:srgbClr val="DEDAD1"/>
          </a:solidFill>
          <a:ln w="12700">
            <a:solidFill>
              <a:srgbClr val="DEDAD1">
                <a:alpha val="0"/>
              </a:srgbClr>
            </a:solidFill>
            <a:prstDash val="solid"/>
          </a:ln>
        </p:spPr>
      </p:sp>
      <p:sp>
        <p:nvSpPr>
          <p:cNvPr id="122" name="Shape 120"/>
          <p:cNvSpPr/>
          <p:nvPr/>
        </p:nvSpPr>
        <p:spPr>
          <a:xfrm>
            <a:off x="4912157" y="4032985"/>
            <a:ext cx="222090" cy="50292"/>
          </a:xfrm>
          <a:prstGeom prst="rect">
            <a:avLst/>
          </a:prstGeom>
          <a:solidFill>
            <a:srgbClr val="2050F2"/>
          </a:solidFill>
          <a:ln w="12700">
            <a:solidFill>
              <a:srgbClr val="2050F2">
                <a:alpha val="0"/>
              </a:srgbClr>
            </a:solidFill>
            <a:prstDash val="solid"/>
          </a:ln>
        </p:spPr>
      </p:sp>
      <p:sp>
        <p:nvSpPr>
          <p:cNvPr id="123" name="Text 121"/>
          <p:cNvSpPr/>
          <p:nvPr/>
        </p:nvSpPr>
        <p:spPr>
          <a:xfrm>
            <a:off x="6170371" y="3827245"/>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Dec. 2032</a:t>
            </a:r>
            <a:endParaRPr lang="en-US" sz="765" dirty="0"/>
          </a:p>
        </p:txBody>
      </p:sp>
      <p:sp>
        <p:nvSpPr>
          <p:cNvPr id="124" name="Shape 122"/>
          <p:cNvSpPr/>
          <p:nvPr/>
        </p:nvSpPr>
        <p:spPr>
          <a:xfrm>
            <a:off x="6170371" y="4032985"/>
            <a:ext cx="1057046" cy="50292"/>
          </a:xfrm>
          <a:prstGeom prst="rect">
            <a:avLst/>
          </a:prstGeom>
          <a:solidFill>
            <a:srgbClr val="DEDAD1"/>
          </a:solidFill>
          <a:ln w="12700">
            <a:solidFill>
              <a:srgbClr val="DEDAD1">
                <a:alpha val="0"/>
              </a:srgbClr>
            </a:solidFill>
            <a:prstDash val="solid"/>
          </a:ln>
        </p:spPr>
      </p:sp>
      <p:sp>
        <p:nvSpPr>
          <p:cNvPr id="125" name="Shape 123"/>
          <p:cNvSpPr/>
          <p:nvPr/>
        </p:nvSpPr>
        <p:spPr>
          <a:xfrm>
            <a:off x="6170371" y="4032985"/>
            <a:ext cx="288626" cy="50292"/>
          </a:xfrm>
          <a:prstGeom prst="rect">
            <a:avLst/>
          </a:prstGeom>
          <a:solidFill>
            <a:srgbClr val="2050F2"/>
          </a:solidFill>
          <a:ln w="12700">
            <a:solidFill>
              <a:srgbClr val="2050F2">
                <a:alpha val="0"/>
              </a:srgbClr>
            </a:solidFill>
            <a:prstDash val="solid"/>
          </a:ln>
        </p:spPr>
      </p:sp>
      <p:sp>
        <p:nvSpPr>
          <p:cNvPr id="126" name="Text 124"/>
          <p:cNvSpPr/>
          <p:nvPr/>
        </p:nvSpPr>
        <p:spPr>
          <a:xfrm>
            <a:off x="7428586" y="3827245"/>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$1.08B</a:t>
            </a:r>
            <a:endParaRPr lang="en-US" sz="765" dirty="0"/>
          </a:p>
        </p:txBody>
      </p:sp>
      <p:sp>
        <p:nvSpPr>
          <p:cNvPr id="127" name="Shape 125"/>
          <p:cNvSpPr/>
          <p:nvPr/>
        </p:nvSpPr>
        <p:spPr>
          <a:xfrm>
            <a:off x="7428586" y="4032985"/>
            <a:ext cx="1057046" cy="50292"/>
          </a:xfrm>
          <a:prstGeom prst="rect">
            <a:avLst/>
          </a:prstGeom>
          <a:solidFill>
            <a:srgbClr val="DEDAD1"/>
          </a:solidFill>
          <a:ln w="12700">
            <a:solidFill>
              <a:srgbClr val="DEDAD1">
                <a:alpha val="0"/>
              </a:srgbClr>
            </a:solidFill>
            <a:prstDash val="solid"/>
          </a:ln>
        </p:spPr>
      </p:sp>
      <p:sp>
        <p:nvSpPr>
          <p:cNvPr id="128" name="Shape 126"/>
          <p:cNvSpPr/>
          <p:nvPr/>
        </p:nvSpPr>
        <p:spPr>
          <a:xfrm>
            <a:off x="7428586" y="4032985"/>
            <a:ext cx="568383" cy="50292"/>
          </a:xfrm>
          <a:prstGeom prst="rect">
            <a:avLst/>
          </a:prstGeom>
          <a:solidFill>
            <a:srgbClr val="2050F2"/>
          </a:solidFill>
          <a:ln w="12700">
            <a:solidFill>
              <a:srgbClr val="2050F2">
                <a:alpha val="0"/>
              </a:srgbClr>
            </a:solidFill>
            <a:prstDash val="solid"/>
          </a:ln>
        </p:spPr>
      </p:sp>
      <p:sp>
        <p:nvSpPr>
          <p:cNvPr id="129" name="Shape 127"/>
          <p:cNvSpPr/>
          <p:nvPr/>
        </p:nvSpPr>
        <p:spPr>
          <a:xfrm>
            <a:off x="365760" y="4444901"/>
            <a:ext cx="8321040" cy="0"/>
          </a:xfrm>
          <a:prstGeom prst="line">
            <a:avLst/>
          </a:prstGeom>
          <a:noFill/>
          <a:ln w="12700">
            <a:solidFill>
              <a:srgbClr val="CBC8C0"/>
            </a:solidFill>
            <a:prstDash val="solid"/>
          </a:ln>
        </p:spPr>
      </p:sp>
      <p:sp>
        <p:nvSpPr>
          <p:cNvPr id="130" name="Text 128"/>
          <p:cNvSpPr/>
          <p:nvPr/>
        </p:nvSpPr>
        <p:spPr>
          <a:xfrm>
            <a:off x="457200" y="4193223"/>
            <a:ext cx="1865376" cy="233390"/>
          </a:xfrm>
          <a:prstGeom prst="rect">
            <a:avLst/>
          </a:prstGeom>
          <a:noFill/>
          <a:ln/>
        </p:spPr>
        <p:txBody>
          <a:bodyPr wrap="square" lIns="0" tIns="0" rIns="0" bIns="0" rtlCol="0" anchor="ctr">
            <a:normAutofit/>
          </a:bodyPr>
          <a:lstStyle/>
          <a:p>
            <a:pPr indent="0" marL="0">
              <a:buNone/>
            </a:pPr>
            <a:r>
              <a:rPr lang="en-US" sz="780" dirty="0">
                <a:solidFill>
                  <a:srgbClr val="00061D"/>
                </a:solidFill>
                <a:latin typeface="Arial" pitchFamily="34" charset="0"/>
                <a:ea typeface="Arial" pitchFamily="34" charset="-122"/>
                <a:cs typeface="Arial" pitchFamily="34" charset="-120"/>
              </a:rPr>
              <a:t>Program rescission</a:t>
            </a:r>
            <a:endParaRPr lang="en-US" sz="780" dirty="0"/>
          </a:p>
        </p:txBody>
      </p:sp>
      <p:sp>
        <p:nvSpPr>
          <p:cNvPr id="131" name="Text 129"/>
          <p:cNvSpPr/>
          <p:nvPr/>
        </p:nvSpPr>
        <p:spPr>
          <a:xfrm>
            <a:off x="2395728" y="4170363"/>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0%</a:t>
            </a:r>
            <a:endParaRPr lang="en-US" sz="765" dirty="0"/>
          </a:p>
        </p:txBody>
      </p:sp>
      <p:sp>
        <p:nvSpPr>
          <p:cNvPr id="132" name="Shape 130"/>
          <p:cNvSpPr/>
          <p:nvPr/>
        </p:nvSpPr>
        <p:spPr>
          <a:xfrm>
            <a:off x="2395728" y="4376103"/>
            <a:ext cx="1057046" cy="50292"/>
          </a:xfrm>
          <a:prstGeom prst="rect">
            <a:avLst/>
          </a:prstGeom>
          <a:solidFill>
            <a:srgbClr val="DEDAD1"/>
          </a:solidFill>
          <a:ln w="12700">
            <a:solidFill>
              <a:srgbClr val="DEDAD1">
                <a:alpha val="0"/>
              </a:srgbClr>
            </a:solidFill>
            <a:prstDash val="solid"/>
          </a:ln>
        </p:spPr>
      </p:sp>
      <p:sp>
        <p:nvSpPr>
          <p:cNvPr id="133" name="Text 131"/>
          <p:cNvSpPr/>
          <p:nvPr/>
        </p:nvSpPr>
        <p:spPr>
          <a:xfrm>
            <a:off x="3653942" y="4170363"/>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0%</a:t>
            </a:r>
            <a:endParaRPr lang="en-US" sz="765" dirty="0"/>
          </a:p>
        </p:txBody>
      </p:sp>
      <p:sp>
        <p:nvSpPr>
          <p:cNvPr id="134" name="Shape 132"/>
          <p:cNvSpPr/>
          <p:nvPr/>
        </p:nvSpPr>
        <p:spPr>
          <a:xfrm>
            <a:off x="3653942" y="4376103"/>
            <a:ext cx="1057046" cy="50292"/>
          </a:xfrm>
          <a:prstGeom prst="rect">
            <a:avLst/>
          </a:prstGeom>
          <a:solidFill>
            <a:srgbClr val="DEDAD1"/>
          </a:solidFill>
          <a:ln w="12700">
            <a:solidFill>
              <a:srgbClr val="DEDAD1">
                <a:alpha val="0"/>
              </a:srgbClr>
            </a:solidFill>
            <a:prstDash val="solid"/>
          </a:ln>
        </p:spPr>
      </p:sp>
      <p:sp>
        <p:nvSpPr>
          <p:cNvPr id="135" name="Text 133"/>
          <p:cNvSpPr/>
          <p:nvPr/>
        </p:nvSpPr>
        <p:spPr>
          <a:xfrm>
            <a:off x="4912157" y="4170363"/>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4.5k</a:t>
            </a:r>
            <a:endParaRPr lang="en-US" sz="765" dirty="0"/>
          </a:p>
        </p:txBody>
      </p:sp>
      <p:sp>
        <p:nvSpPr>
          <p:cNvPr id="136" name="Shape 134"/>
          <p:cNvSpPr/>
          <p:nvPr/>
        </p:nvSpPr>
        <p:spPr>
          <a:xfrm>
            <a:off x="4912157" y="4376103"/>
            <a:ext cx="1057046" cy="50292"/>
          </a:xfrm>
          <a:prstGeom prst="rect">
            <a:avLst/>
          </a:prstGeom>
          <a:solidFill>
            <a:srgbClr val="DEDAD1"/>
          </a:solidFill>
          <a:ln w="12700">
            <a:solidFill>
              <a:srgbClr val="DEDAD1">
                <a:alpha val="0"/>
              </a:srgbClr>
            </a:solidFill>
            <a:prstDash val="solid"/>
          </a:ln>
        </p:spPr>
      </p:sp>
      <p:sp>
        <p:nvSpPr>
          <p:cNvPr id="137" name="Shape 135"/>
          <p:cNvSpPr/>
          <p:nvPr/>
        </p:nvSpPr>
        <p:spPr>
          <a:xfrm>
            <a:off x="4912157" y="4376103"/>
            <a:ext cx="137195" cy="50292"/>
          </a:xfrm>
          <a:prstGeom prst="rect">
            <a:avLst/>
          </a:prstGeom>
          <a:solidFill>
            <a:srgbClr val="2050F2"/>
          </a:solidFill>
          <a:ln w="12700">
            <a:solidFill>
              <a:srgbClr val="2050F2">
                <a:alpha val="0"/>
              </a:srgbClr>
            </a:solidFill>
            <a:prstDash val="solid"/>
          </a:ln>
        </p:spPr>
      </p:sp>
      <p:sp>
        <p:nvSpPr>
          <p:cNvPr id="138" name="Text 136"/>
          <p:cNvSpPr/>
          <p:nvPr/>
        </p:nvSpPr>
        <p:spPr>
          <a:xfrm>
            <a:off x="6170371" y="4170363"/>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Not reached</a:t>
            </a:r>
            <a:endParaRPr lang="en-US" sz="765" dirty="0"/>
          </a:p>
        </p:txBody>
      </p:sp>
      <p:sp>
        <p:nvSpPr>
          <p:cNvPr id="139" name="Shape 137"/>
          <p:cNvSpPr/>
          <p:nvPr/>
        </p:nvSpPr>
        <p:spPr>
          <a:xfrm>
            <a:off x="6170371" y="4376103"/>
            <a:ext cx="1057046" cy="50292"/>
          </a:xfrm>
          <a:prstGeom prst="rect">
            <a:avLst/>
          </a:prstGeom>
          <a:solidFill>
            <a:srgbClr val="DEDAD1"/>
          </a:solidFill>
          <a:ln w="12700">
            <a:solidFill>
              <a:srgbClr val="DEDAD1">
                <a:alpha val="0"/>
              </a:srgbClr>
            </a:solidFill>
            <a:prstDash val="solid"/>
          </a:ln>
        </p:spPr>
      </p:sp>
      <p:sp>
        <p:nvSpPr>
          <p:cNvPr id="140" name="Shape 138"/>
          <p:cNvSpPr/>
          <p:nvPr/>
        </p:nvSpPr>
        <p:spPr>
          <a:xfrm>
            <a:off x="6170371" y="4376103"/>
            <a:ext cx="1057046" cy="50292"/>
          </a:xfrm>
          <a:prstGeom prst="rect">
            <a:avLst/>
          </a:prstGeom>
          <a:solidFill>
            <a:srgbClr val="2050F2"/>
          </a:solidFill>
          <a:ln w="12700">
            <a:solidFill>
              <a:srgbClr val="2050F2">
                <a:alpha val="0"/>
              </a:srgbClr>
            </a:solidFill>
            <a:prstDash val="solid"/>
          </a:ln>
        </p:spPr>
      </p:sp>
      <p:sp>
        <p:nvSpPr>
          <p:cNvPr id="141" name="Text 139"/>
          <p:cNvSpPr/>
          <p:nvPr/>
        </p:nvSpPr>
        <p:spPr>
          <a:xfrm>
            <a:off x="7428586" y="4170363"/>
            <a:ext cx="1194206" cy="155448"/>
          </a:xfrm>
          <a:prstGeom prst="rect">
            <a:avLst/>
          </a:prstGeom>
          <a:noFill/>
          <a:ln/>
        </p:spPr>
        <p:txBody>
          <a:bodyPr wrap="square" lIns="0" tIns="0" rIns="0" bIns="0" rtlCol="0" anchor="ctr">
            <a:normAutofit/>
          </a:bodyPr>
          <a:lstStyle/>
          <a:p>
            <a:pPr indent="0" marL="0">
              <a:buNone/>
            </a:pPr>
            <a:r>
              <a:rPr lang="en-US" sz="765" b="1" dirty="0">
                <a:solidFill>
                  <a:srgbClr val="00061D"/>
                </a:solidFill>
                <a:latin typeface="Arial" pitchFamily="34" charset="0"/>
                <a:ea typeface="Arial" pitchFamily="34" charset="-122"/>
                <a:cs typeface="Arial" pitchFamily="34" charset="-120"/>
              </a:rPr>
              <a:t>$0.5B</a:t>
            </a:r>
            <a:endParaRPr lang="en-US" sz="765" dirty="0"/>
          </a:p>
        </p:txBody>
      </p:sp>
      <p:sp>
        <p:nvSpPr>
          <p:cNvPr id="142" name="Shape 140"/>
          <p:cNvSpPr/>
          <p:nvPr/>
        </p:nvSpPr>
        <p:spPr>
          <a:xfrm>
            <a:off x="7428586" y="4376103"/>
            <a:ext cx="1057046" cy="50292"/>
          </a:xfrm>
          <a:prstGeom prst="rect">
            <a:avLst/>
          </a:prstGeom>
          <a:solidFill>
            <a:srgbClr val="DEDAD1"/>
          </a:solidFill>
          <a:ln w="12700">
            <a:solidFill>
              <a:srgbClr val="DEDAD1">
                <a:alpha val="0"/>
              </a:srgbClr>
            </a:solidFill>
            <a:prstDash val="solid"/>
          </a:ln>
        </p:spPr>
      </p:sp>
      <p:sp>
        <p:nvSpPr>
          <p:cNvPr id="143" name="Shape 141"/>
          <p:cNvSpPr/>
          <p:nvPr/>
        </p:nvSpPr>
        <p:spPr>
          <a:xfrm>
            <a:off x="7428586" y="4376103"/>
            <a:ext cx="281009" cy="50292"/>
          </a:xfrm>
          <a:prstGeom prst="rect">
            <a:avLst/>
          </a:prstGeom>
          <a:solidFill>
            <a:srgbClr val="2050F2"/>
          </a:solidFill>
          <a:ln w="12700">
            <a:solidFill>
              <a:srgbClr val="2050F2">
                <a:alpha val="0"/>
              </a:srgbClr>
            </a:solidFill>
            <a:prstDash val="solid"/>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Slide 1</vt:lpstr>
    </vt:vector>
  </TitlesOfParts>
  <Company>Deep Fathom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seven CMMC policy options produce by 2049</dc:title>
  <dc:subject>CMMC 20X conditional reform analysis — Figure 01</dc:subject>
  <dc:creator>Deep Fathom</dc:creator>
  <cp:lastModifiedBy>Deep Fathom</cp:lastModifiedBy>
  <cp:revision>1</cp:revision>
  <dcterms:created xsi:type="dcterms:W3CDTF">2026-08-14T08:26:13Z</dcterms:created>
  <dcterms:modified xsi:type="dcterms:W3CDTF">2026-08-14T08:26:13Z</dcterms:modified>
</cp:coreProperties>
</file>